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58" r:id="rId3"/>
    <p:sldId id="260" r:id="rId4"/>
  </p:sldIdLst>
  <p:sldSz cx="6858000" cy="9906000" type="A4"/>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66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9201" autoAdjust="0"/>
  </p:normalViewPr>
  <p:slideViewPr>
    <p:cSldViewPr showGuides="1">
      <p:cViewPr varScale="1">
        <p:scale>
          <a:sx n="28" d="100"/>
          <a:sy n="28" d="100"/>
        </p:scale>
        <p:origin x="2347" y="34"/>
      </p:cViewPr>
      <p:guideLst>
        <p:guide orient="horz" pos="3120"/>
        <p:guide pos="2160"/>
      </p:guideLst>
    </p:cSldViewPr>
  </p:slideViewPr>
  <p:notesTextViewPr>
    <p:cViewPr>
      <p:scale>
        <a:sx n="1" d="1"/>
        <a:sy n="1" d="1"/>
      </p:scale>
      <p:origin x="0" y="0"/>
    </p:cViewPr>
  </p:notesTextViewPr>
  <p:notesViewPr>
    <p:cSldViewPr showGuides="1">
      <p:cViewPr varScale="1">
        <p:scale>
          <a:sx n="49" d="100"/>
          <a:sy n="49" d="100"/>
        </p:scale>
        <p:origin x="-2910"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1892027" y="28011"/>
            <a:ext cx="3073947" cy="444077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0" y="4468788"/>
            <a:ext cx="6858000" cy="5476900"/>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748353380"/>
      </p:ext>
    </p:extLst>
  </p:cSld>
  <p:clrMap bg1="lt1" tx1="dk1" bg2="lt2" tx2="dk2" accent1="accent1" accent2="accent2" accent3="accent3" accent4="accent4" accent5="accent5" accent6="accent6" hlink="hlink" folHlink="folHlink"/>
  <p:notesStyle>
    <a:lvl1pPr marL="0" algn="l"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300" kern="1200">
        <a:solidFill>
          <a:schemeClr val="tx1"/>
        </a:solidFill>
        <a:latin typeface="+mn-lt"/>
        <a:ea typeface="+mn-ea"/>
        <a:cs typeface="+mn-cs"/>
      </a:defRPr>
    </a:lvl2pPr>
    <a:lvl3pPr marL="914400" algn="l" defTabSz="914400" rtl="0" eaLnBrk="1" latinLnBrk="0" hangingPunct="1">
      <a:defRPr sz="1300" kern="1200">
        <a:solidFill>
          <a:schemeClr val="tx1"/>
        </a:solidFill>
        <a:latin typeface="+mn-lt"/>
        <a:ea typeface="+mn-ea"/>
        <a:cs typeface="+mn-cs"/>
      </a:defRPr>
    </a:lvl3pPr>
    <a:lvl4pPr marL="1371600" algn="l" defTabSz="914400" rtl="0" eaLnBrk="1" latinLnBrk="0" hangingPunct="1">
      <a:defRPr sz="1300" kern="1200">
        <a:solidFill>
          <a:schemeClr val="tx1"/>
        </a:solidFill>
        <a:latin typeface="+mn-lt"/>
        <a:ea typeface="+mn-ea"/>
        <a:cs typeface="+mn-cs"/>
      </a:defRPr>
    </a:lvl4pPr>
    <a:lvl5pPr marL="1828800" algn="l" defTabSz="914400" rtl="0" eaLnBrk="1" latinLnBrk="0" hangingPunct="1">
      <a:defRPr sz="13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892300" y="28575"/>
            <a:ext cx="3073400" cy="4440238"/>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40122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919288" y="0"/>
            <a:ext cx="3019425" cy="4360863"/>
          </a:xfrm>
        </p:spPr>
      </p:sp>
      <mc:AlternateContent xmlns:mc="http://schemas.openxmlformats.org/markup-compatibility/2006" xmlns:a14="http://schemas.microsoft.com/office/drawing/2010/main">
        <mc:Choice Requires="a14">
          <p:sp>
            <p:nvSpPr>
              <p:cNvPr id="3" name="Notizenplatzhalter 2"/>
              <p:cNvSpPr>
                <a:spLocks noGrp="1"/>
              </p:cNvSpPr>
              <p:nvPr>
                <p:ph type="body" idx="1"/>
              </p:nvPr>
            </p:nvSpPr>
            <p:spPr/>
            <p:txBody>
              <a:bodyPr/>
              <a:lstStyle/>
              <a:p>
                <a:r>
                  <a:rPr lang="de-DE" dirty="0" smtClean="0"/>
                  <a:t>Lernende </a:t>
                </a:r>
                <a:r>
                  <a:rPr lang="de-DE" dirty="0" smtClean="0"/>
                  <a:t>sollen Platz lassen für die Überschrift: „Am Anfang</a:t>
                </a:r>
                <a:r>
                  <a:rPr lang="de-DE" baseline="0" dirty="0" smtClean="0"/>
                  <a:t> wollen wir uns mal mit solchen Potenztafeln näher beschäftigen (Tabelle mit x und </a:t>
                </a:r>
                <a14:m>
                  <m:oMath xmlns:m="http://schemas.openxmlformats.org/officeDocument/2006/math">
                    <m:sSup>
                      <m:sSupPr>
                        <m:ctrlPr>
                          <a:rPr lang="de-DE" sz="1200" i="1" smtClean="0">
                            <a:latin typeface="Cambria Math" panose="02040503050406030204" pitchFamily="18" charset="0"/>
                          </a:rPr>
                        </m:ctrlPr>
                      </m:sSupPr>
                      <m:e>
                        <m:r>
                          <m:rPr>
                            <m:nor/>
                          </m:rPr>
                          <a:rPr lang="de-DE" sz="1200" b="0" i="0" smtClean="0">
                            <a:latin typeface="Cambria Math"/>
                          </a:rPr>
                          <m:t>x</m:t>
                        </m:r>
                      </m:e>
                      <m:sup>
                        <m:r>
                          <a:rPr lang="de-DE" sz="1200" b="0" i="1" smtClean="0">
                            <a:solidFill>
                              <a:srgbClr val="FF0000"/>
                            </a:solidFill>
                            <a:latin typeface="Cambria Math"/>
                          </a:rPr>
                          <m:t>𝑛</m:t>
                        </m:r>
                      </m:sup>
                    </m:sSup>
                  </m:oMath>
                </a14:m>
                <a:r>
                  <a:rPr lang="de-DE" baseline="0" dirty="0" smtClean="0"/>
                  <a:t>). Wir schauen uns jetzt erstmal nur die Zahlen von 0-5 für die Potenzen </a:t>
                </a:r>
                <a14:m>
                  <m:oMath xmlns:m="http://schemas.openxmlformats.org/officeDocument/2006/math">
                    <m:sSup>
                      <m:sSupPr>
                        <m:ctrlPr>
                          <a:rPr kumimoji="0" lang="de-DE" sz="1200" b="0" i="1" u="none" strike="noStrike" kern="1200" cap="none" spc="0" normalizeH="0" baseline="0" noProof="0" smtClean="0">
                            <a:ln>
                              <a:noFill/>
                            </a:ln>
                            <a:solidFill>
                              <a:prstClr val="black"/>
                            </a:solidFill>
                            <a:effectLst/>
                            <a:uLnTx/>
                            <a:uFillTx/>
                            <a:latin typeface="Cambria Math" panose="02040503050406030204" pitchFamily="18" charset="0"/>
                          </a:rPr>
                        </m:ctrlPr>
                      </m:sSupPr>
                      <m:e>
                        <m:r>
                          <m:rPr>
                            <m:nor/>
                          </m:rPr>
                          <a:rPr kumimoji="0" lang="de-DE" sz="1200" b="0" i="0" u="none" strike="noStrike" kern="1200" cap="none" spc="0" normalizeH="0" baseline="0" noProof="0" smtClean="0">
                            <a:ln>
                              <a:noFill/>
                            </a:ln>
                            <a:solidFill>
                              <a:prstClr val="black"/>
                            </a:solidFill>
                            <a:effectLst/>
                            <a:uLnTx/>
                            <a:uFillTx/>
                            <a:latin typeface="Cambria Math"/>
                          </a:rPr>
                          <m:t>x</m:t>
                        </m:r>
                      </m:e>
                      <m:sup>
                        <m:r>
                          <a:rPr kumimoji="0" lang="de-DE" sz="1200" b="0" i="1" u="none" strike="noStrike" kern="1200" cap="none" spc="0" normalizeH="0" baseline="0" noProof="0" smtClean="0">
                            <a:ln>
                              <a:noFill/>
                            </a:ln>
                            <a:solidFill>
                              <a:srgbClr val="FF0000"/>
                            </a:solidFill>
                            <a:effectLst/>
                            <a:uLnTx/>
                            <a:uFillTx/>
                            <a:latin typeface="Cambria Math"/>
                          </a:rPr>
                          <m:t>2</m:t>
                        </m:r>
                      </m:sup>
                    </m:sSup>
                  </m:oMath>
                </a14:m>
                <a:r>
                  <a:rPr lang="de-DE" baseline="0" dirty="0" smtClean="0"/>
                  <a:t>,</a:t>
                </a:r>
                <a:r>
                  <a:rPr kumimoji="0" lang="de-DE" sz="1200" b="0" i="0" u="none" strike="noStrike" kern="1200" cap="none" spc="0" normalizeH="0" baseline="0" noProof="0" dirty="0" smtClean="0">
                    <a:ln>
                      <a:noFill/>
                    </a:ln>
                    <a:solidFill>
                      <a:prstClr val="black"/>
                    </a:solidFill>
                    <a:effectLst/>
                    <a:uLnTx/>
                    <a:uFillTx/>
                    <a:latin typeface="+mn-lt"/>
                  </a:rPr>
                  <a:t> </a:t>
                </a:r>
                <a14:m>
                  <m:oMath xmlns:m="http://schemas.openxmlformats.org/officeDocument/2006/math">
                    <m:sSup>
                      <m:sSupPr>
                        <m:ctrlPr>
                          <a:rPr kumimoji="0" lang="de-DE" sz="1200" b="0" i="1" u="none" strike="noStrike" kern="1200" cap="none" spc="0" normalizeH="0" baseline="0" noProof="0" smtClean="0">
                            <a:ln>
                              <a:noFill/>
                            </a:ln>
                            <a:solidFill>
                              <a:prstClr val="black"/>
                            </a:solidFill>
                            <a:effectLst/>
                            <a:uLnTx/>
                            <a:uFillTx/>
                            <a:latin typeface="Cambria Math" panose="02040503050406030204" pitchFamily="18" charset="0"/>
                          </a:rPr>
                        </m:ctrlPr>
                      </m:sSupPr>
                      <m:e>
                        <m:r>
                          <m:rPr>
                            <m:nor/>
                          </m:rPr>
                          <a:rPr kumimoji="0" lang="de-DE" sz="1200" b="0" i="0" u="none" strike="noStrike" kern="1200" cap="none" spc="0" normalizeH="0" baseline="0" noProof="0" smtClean="0">
                            <a:ln>
                              <a:noFill/>
                            </a:ln>
                            <a:solidFill>
                              <a:prstClr val="black"/>
                            </a:solidFill>
                            <a:effectLst/>
                            <a:uLnTx/>
                            <a:uFillTx/>
                            <a:latin typeface="Cambria Math"/>
                          </a:rPr>
                          <m:t>x</m:t>
                        </m:r>
                      </m:e>
                      <m:sup>
                        <m:r>
                          <a:rPr kumimoji="0" lang="de-DE" sz="1200" b="0" i="1" u="none" strike="noStrike" kern="1200" cap="none" spc="0" normalizeH="0" baseline="0" noProof="0" smtClean="0">
                            <a:ln>
                              <a:noFill/>
                            </a:ln>
                            <a:solidFill>
                              <a:srgbClr val="FF0000"/>
                            </a:solidFill>
                            <a:effectLst/>
                            <a:uLnTx/>
                            <a:uFillTx/>
                            <a:latin typeface="Cambria Math"/>
                          </a:rPr>
                          <m:t>3</m:t>
                        </m:r>
                      </m:sup>
                    </m:sSup>
                  </m:oMath>
                </a14:m>
                <a:r>
                  <a:rPr lang="de-DE" dirty="0" smtClean="0"/>
                  <a:t> und </a:t>
                </a:r>
                <a14:m>
                  <m:oMath xmlns:m="http://schemas.openxmlformats.org/officeDocument/2006/math">
                    <m:sSup>
                      <m:sSupPr>
                        <m:ctrlPr>
                          <a:rPr lang="de-DE" sz="1200" i="1" smtClean="0">
                            <a:latin typeface="Cambria Math" panose="02040503050406030204" pitchFamily="18" charset="0"/>
                          </a:rPr>
                        </m:ctrlPr>
                      </m:sSupPr>
                      <m:e>
                        <m:r>
                          <m:rPr>
                            <m:nor/>
                          </m:rPr>
                          <a:rPr lang="de-DE" sz="1200" b="0" i="0" smtClean="0">
                            <a:latin typeface="Cambria Math"/>
                          </a:rPr>
                          <m:t>x</m:t>
                        </m:r>
                      </m:e>
                      <m:sup>
                        <m:r>
                          <a:rPr lang="de-DE" sz="1200" b="0" i="1" smtClean="0">
                            <a:solidFill>
                              <a:srgbClr val="FF0000"/>
                            </a:solidFill>
                            <a:latin typeface="Cambria Math"/>
                          </a:rPr>
                          <m:t>4</m:t>
                        </m:r>
                      </m:sup>
                    </m:sSup>
                  </m:oMath>
                </a14:m>
                <a:r>
                  <a:rPr lang="de-DE" dirty="0" smtClean="0"/>
                  <a:t> </a:t>
                </a:r>
                <a:r>
                  <a:rPr lang="de-DE" dirty="0" smtClean="0"/>
                  <a:t>an; </a:t>
                </a:r>
                <a:r>
                  <a:rPr lang="de-DE" dirty="0" smtClean="0"/>
                  <a:t>die müssen wir erstmal ausfüllen. Ihr sagt mir jetzt, was ich der Reihe nach hinschreiben soll.“(Ausfüllen</a:t>
                </a:r>
                <a:r>
                  <a:rPr lang="de-DE" baseline="0" dirty="0" smtClean="0"/>
                  <a:t> der </a:t>
                </a:r>
                <a:r>
                  <a:rPr lang="de-DE" baseline="0" dirty="0" smtClean="0"/>
                  <a:t>Tafeln.)</a:t>
                </a:r>
                <a:endParaRPr lang="de-DE" baseline="0" dirty="0" smtClean="0"/>
              </a:p>
              <a:p>
                <a:r>
                  <a:rPr lang="de-DE" baseline="0" dirty="0" smtClean="0"/>
                  <a:t>„Von links nach rechts haben wir jeweils potenziert, hier mit 2, 3, </a:t>
                </a:r>
                <a:r>
                  <a:rPr lang="de-DE" baseline="0" dirty="0" smtClean="0"/>
                  <a:t>4.“ (Ausfüllen.)</a:t>
                </a:r>
                <a:endParaRPr lang="de-DE" dirty="0" smtClean="0"/>
              </a:p>
              <a:p>
                <a:r>
                  <a:rPr lang="de-DE" dirty="0" smtClean="0"/>
                  <a:t>„Beim Quadrieren habt </a:t>
                </a:r>
                <a:r>
                  <a:rPr lang="de-DE" dirty="0" smtClean="0"/>
                  <a:t>Ihr </a:t>
                </a:r>
                <a:r>
                  <a:rPr lang="de-DE" dirty="0" smtClean="0"/>
                  <a:t>schon kennen gelernt,</a:t>
                </a:r>
                <a:r>
                  <a:rPr lang="de-DE" baseline="0" dirty="0" smtClean="0"/>
                  <a:t> dass man auch in die andere Richtung rechnen kann. Wie nennt man denn die Rückrichtung vom Potenzieren</a:t>
                </a:r>
                <a:r>
                  <a:rPr lang="de-DE" baseline="0" dirty="0" smtClean="0"/>
                  <a:t>?“(- Radizieren/Wurzelziehen.) </a:t>
                </a:r>
                <a:r>
                  <a:rPr lang="de-DE" baseline="0" dirty="0" smtClean="0"/>
                  <a:t>„Und wie schreibe ich das in Symbolschreibweise?“ </a:t>
                </a:r>
                <a:r>
                  <a:rPr lang="de-DE" baseline="0" dirty="0" smtClean="0"/>
                  <a:t>(- Wurzel.)</a:t>
                </a:r>
                <a:endParaRPr lang="de-DE" baseline="0" dirty="0" smtClean="0"/>
              </a:p>
              <a:p>
                <a:r>
                  <a:rPr lang="de-DE" baseline="0" dirty="0" smtClean="0"/>
                  <a:t>„Die anderen beiden Tabellen kann ich offensichtlich in die andere Richtung verwenden. Auch hier heißt die Umkehrung Radizieren. Aber man kann für die Umkehrung von </a:t>
                </a:r>
                <a14:m>
                  <m:oMath xmlns:m="http://schemas.openxmlformats.org/officeDocument/2006/math">
                    <m:sSup>
                      <m:sSupPr>
                        <m:ctrlPr>
                          <a:rPr kumimoji="0" lang="de-DE" sz="1200" b="0" i="1" u="none" strike="noStrike" kern="1200" cap="none" spc="0" normalizeH="0" baseline="0" noProof="0" smtClean="0">
                            <a:ln>
                              <a:noFill/>
                            </a:ln>
                            <a:solidFill>
                              <a:prstClr val="black"/>
                            </a:solidFill>
                            <a:effectLst/>
                            <a:uLnTx/>
                            <a:uFillTx/>
                            <a:latin typeface="Cambria Math" panose="02040503050406030204" pitchFamily="18" charset="0"/>
                          </a:rPr>
                        </m:ctrlPr>
                      </m:sSupPr>
                      <m:e>
                        <m:r>
                          <m:rPr>
                            <m:nor/>
                          </m:rPr>
                          <a:rPr kumimoji="0" lang="de-DE" sz="1200" b="0" i="0" u="none" strike="noStrike" kern="1200" cap="none" spc="0" normalizeH="0" baseline="0" noProof="0" smtClean="0">
                            <a:ln>
                              <a:noFill/>
                            </a:ln>
                            <a:solidFill>
                              <a:prstClr val="black"/>
                            </a:solidFill>
                            <a:effectLst/>
                            <a:uLnTx/>
                            <a:uFillTx/>
                            <a:latin typeface="Cambria Math"/>
                          </a:rPr>
                          <m:t>x</m:t>
                        </m:r>
                      </m:e>
                      <m:sup>
                        <m:r>
                          <a:rPr kumimoji="0" lang="de-DE" sz="1200" b="0" i="1" u="none" strike="noStrike" kern="1200" cap="none" spc="0" normalizeH="0" baseline="0" noProof="0" smtClean="0">
                            <a:ln>
                              <a:noFill/>
                            </a:ln>
                            <a:solidFill>
                              <a:srgbClr val="FF0000"/>
                            </a:solidFill>
                            <a:effectLst/>
                            <a:uLnTx/>
                            <a:uFillTx/>
                            <a:latin typeface="Cambria Math"/>
                          </a:rPr>
                          <m:t>3</m:t>
                        </m:r>
                      </m:sup>
                    </m:sSup>
                  </m:oMath>
                </a14:m>
                <a:r>
                  <a:rPr lang="de-DE" baseline="0" dirty="0" smtClean="0"/>
                  <a:t> nicht wieder dasselbe Zeichen verwenden, wie für die von </a:t>
                </a:r>
                <a14:m>
                  <m:oMath xmlns:m="http://schemas.openxmlformats.org/officeDocument/2006/math">
                    <m:sSup>
                      <m:sSupPr>
                        <m:ctrlPr>
                          <a:rPr kumimoji="0" lang="de-DE" sz="1200" b="0" i="1" u="none" strike="noStrike" kern="1200" cap="none" spc="0" normalizeH="0" baseline="0" noProof="0" smtClean="0">
                            <a:ln>
                              <a:noFill/>
                            </a:ln>
                            <a:solidFill>
                              <a:prstClr val="black"/>
                            </a:solidFill>
                            <a:effectLst/>
                            <a:uLnTx/>
                            <a:uFillTx/>
                            <a:latin typeface="Cambria Math" panose="02040503050406030204" pitchFamily="18" charset="0"/>
                          </a:rPr>
                        </m:ctrlPr>
                      </m:sSupPr>
                      <m:e>
                        <m:r>
                          <m:rPr>
                            <m:nor/>
                          </m:rPr>
                          <a:rPr kumimoji="0" lang="de-DE" sz="1200" b="0" i="0" u="none" strike="noStrike" kern="1200" cap="none" spc="0" normalizeH="0" baseline="0" noProof="0" smtClean="0">
                            <a:ln>
                              <a:noFill/>
                            </a:ln>
                            <a:solidFill>
                              <a:prstClr val="black"/>
                            </a:solidFill>
                            <a:effectLst/>
                            <a:uLnTx/>
                            <a:uFillTx/>
                            <a:latin typeface="Cambria Math"/>
                          </a:rPr>
                          <m:t>x</m:t>
                        </m:r>
                      </m:e>
                      <m:sup>
                        <m:r>
                          <a:rPr kumimoji="0" lang="de-DE" sz="1200" b="0" i="1" u="none" strike="noStrike" kern="1200" cap="none" spc="0" normalizeH="0" baseline="0" noProof="0" smtClean="0">
                            <a:ln>
                              <a:noFill/>
                            </a:ln>
                            <a:solidFill>
                              <a:srgbClr val="FF0000"/>
                            </a:solidFill>
                            <a:effectLst/>
                            <a:uLnTx/>
                            <a:uFillTx/>
                            <a:latin typeface="Cambria Math"/>
                          </a:rPr>
                          <m:t>2</m:t>
                        </m:r>
                      </m:sup>
                    </m:sSup>
                  </m:oMath>
                </a14:m>
                <a:r>
                  <a:rPr lang="de-DE" baseline="0" dirty="0" smtClean="0"/>
                  <a:t>, sonst wüsste man ja nie, welche Umkehrung gemeint ist. Da man so eine Tabelle aber auch für jede x-beliebige Potenz aufstellen kann, kann man nicht unendlich viele neue Symbole einführen. Also bedient sich der Mathematiker einem Trick. Er lässt es beim Symbol Wurzel, macht aber vorne oben dran noch kenntlich, von welcher Potenz das die Umkehrung sein soll. Bei </a:t>
                </a:r>
                <a14:m>
                  <m:oMath xmlns:m="http://schemas.openxmlformats.org/officeDocument/2006/math">
                    <m:sSup>
                      <m:sSupPr>
                        <m:ctrlPr>
                          <a:rPr kumimoji="0" lang="de-DE" sz="1200" b="0" i="1" u="none" strike="noStrike" kern="1200" cap="none" spc="0" normalizeH="0" baseline="0" noProof="0" smtClean="0">
                            <a:ln>
                              <a:noFill/>
                            </a:ln>
                            <a:solidFill>
                              <a:prstClr val="black"/>
                            </a:solidFill>
                            <a:effectLst/>
                            <a:uLnTx/>
                            <a:uFillTx/>
                            <a:latin typeface="Cambria Math" panose="02040503050406030204" pitchFamily="18" charset="0"/>
                          </a:rPr>
                        </m:ctrlPr>
                      </m:sSupPr>
                      <m:e>
                        <m:r>
                          <m:rPr>
                            <m:nor/>
                          </m:rPr>
                          <a:rPr kumimoji="0" lang="de-DE" sz="1200" b="0" i="0" u="none" strike="noStrike" kern="1200" cap="none" spc="0" normalizeH="0" baseline="0" noProof="0" smtClean="0">
                            <a:ln>
                              <a:noFill/>
                            </a:ln>
                            <a:solidFill>
                              <a:prstClr val="black"/>
                            </a:solidFill>
                            <a:effectLst/>
                            <a:uLnTx/>
                            <a:uFillTx/>
                            <a:latin typeface="Cambria Math"/>
                          </a:rPr>
                          <m:t>x</m:t>
                        </m:r>
                      </m:e>
                      <m:sup>
                        <m:r>
                          <a:rPr kumimoji="0" lang="de-DE" sz="1200" b="0" i="1" u="none" strike="noStrike" kern="1200" cap="none" spc="0" normalizeH="0" baseline="0" noProof="0" smtClean="0">
                            <a:ln>
                              <a:noFill/>
                            </a:ln>
                            <a:solidFill>
                              <a:srgbClr val="FF0000"/>
                            </a:solidFill>
                            <a:effectLst/>
                            <a:uLnTx/>
                            <a:uFillTx/>
                            <a:latin typeface="Cambria Math"/>
                          </a:rPr>
                          <m:t>3</m:t>
                        </m:r>
                      </m:sup>
                    </m:sSup>
                  </m:oMath>
                </a14:m>
                <a:r>
                  <a:rPr lang="de-DE" baseline="0" dirty="0" smtClean="0"/>
                  <a:t> stellt man vorne dran einfach noch eine 3, und bei </a:t>
                </a:r>
                <a14:m>
                  <m:oMath xmlns:m="http://schemas.openxmlformats.org/officeDocument/2006/math">
                    <m:sSup>
                      <m:sSupPr>
                        <m:ctrlPr>
                          <a:rPr kumimoji="0" lang="de-DE" sz="1200" b="0" i="1" u="none" strike="noStrike" kern="1200" cap="none" spc="0" normalizeH="0" baseline="0" noProof="0" smtClean="0">
                            <a:ln>
                              <a:noFill/>
                            </a:ln>
                            <a:solidFill>
                              <a:prstClr val="black"/>
                            </a:solidFill>
                            <a:effectLst/>
                            <a:uLnTx/>
                            <a:uFillTx/>
                            <a:latin typeface="Cambria Math" panose="02040503050406030204" pitchFamily="18" charset="0"/>
                          </a:rPr>
                        </m:ctrlPr>
                      </m:sSupPr>
                      <m:e>
                        <m:r>
                          <m:rPr>
                            <m:nor/>
                          </m:rPr>
                          <a:rPr kumimoji="0" lang="de-DE" sz="1200" b="0" i="0" u="none" strike="noStrike" kern="1200" cap="none" spc="0" normalizeH="0" baseline="0" noProof="0" smtClean="0">
                            <a:ln>
                              <a:noFill/>
                            </a:ln>
                            <a:solidFill>
                              <a:prstClr val="black"/>
                            </a:solidFill>
                            <a:effectLst/>
                            <a:uLnTx/>
                            <a:uFillTx/>
                            <a:latin typeface="Cambria Math"/>
                          </a:rPr>
                          <m:t>x</m:t>
                        </m:r>
                      </m:e>
                      <m:sup>
                        <m:r>
                          <a:rPr kumimoji="0" lang="de-DE" sz="1200" b="0" i="1" u="none" strike="noStrike" kern="1200" cap="none" spc="0" normalizeH="0" baseline="0" noProof="0" smtClean="0">
                            <a:ln>
                              <a:noFill/>
                            </a:ln>
                            <a:solidFill>
                              <a:prstClr val="black"/>
                            </a:solidFill>
                            <a:effectLst/>
                            <a:uLnTx/>
                            <a:uFillTx/>
                            <a:latin typeface="Cambria Math"/>
                          </a:rPr>
                          <m:t>4</m:t>
                        </m:r>
                      </m:sup>
                    </m:sSup>
                  </m:oMath>
                </a14:m>
                <a:r>
                  <a:rPr lang="de-DE" baseline="0" dirty="0" smtClean="0"/>
                  <a:t> dann logischerweise eine 4, usw.</a:t>
                </a:r>
              </a:p>
              <a:p>
                <a:r>
                  <a:rPr lang="de-DE" baseline="0" dirty="0" smtClean="0"/>
                  <a:t>Steht gar nichts vor der Wurzel, dann weiß man, dass es sich immer um die Quadratwurzel handelt, man kann stattdessen aber auch eine 2 davor schreiben, das ist egal.“ Hier kann man durchaus auch Meldungen von </a:t>
                </a:r>
                <a:r>
                  <a:rPr lang="de-DE" baseline="0" dirty="0" smtClean="0"/>
                  <a:t>Lernenden </a:t>
                </a:r>
                <a:r>
                  <a:rPr lang="de-DE" baseline="0" dirty="0" smtClean="0"/>
                  <a:t>berücksichtigen, die </a:t>
                </a:r>
                <a:r>
                  <a:rPr lang="de-DE" baseline="0" dirty="0" smtClean="0"/>
                  <a:t>evtl. </a:t>
                </a:r>
                <a:r>
                  <a:rPr lang="de-DE" baseline="0" dirty="0" smtClean="0"/>
                  <a:t>selbst eine Idee haben, wie man das schreibt.</a:t>
                </a:r>
              </a:p>
              <a:p>
                <a:r>
                  <a:rPr lang="de-DE" baseline="0" dirty="0" smtClean="0"/>
                  <a:t>„Die allgemeine Rückrichtung vom Potenzieren mit n ist dann die n-</a:t>
                </a:r>
                <a:r>
                  <a:rPr lang="de-DE" baseline="0" dirty="0" err="1" smtClean="0"/>
                  <a:t>te</a:t>
                </a:r>
                <a:r>
                  <a:rPr lang="de-DE" baseline="0" dirty="0" smtClean="0"/>
                  <a:t> Wurzel. Das ist neu, deswegen müssen wir das erstmal in einer Definition festhalten. Für Quadratwurzeln haben wir das nur für positive Zahlen unter der Wurzel gemacht, das werden wir auch hier beibehalten.“ </a:t>
                </a:r>
                <a:r>
                  <a:rPr lang="de-DE" baseline="0" dirty="0" smtClean="0"/>
                  <a:t>Definition </a:t>
                </a:r>
                <a:r>
                  <a:rPr lang="de-DE" baseline="0" dirty="0" smtClean="0"/>
                  <a:t>an der Tafel mit Verweis auf die Tabelle entwickeln.</a:t>
                </a:r>
              </a:p>
              <a:p>
                <a:r>
                  <a:rPr lang="de-DE" baseline="0" dirty="0" smtClean="0"/>
                  <a:t>ÜBERSCHRIFT</a:t>
                </a:r>
              </a:p>
              <a:p>
                <a:r>
                  <a:rPr lang="de-DE" baseline="0" dirty="0" smtClean="0"/>
                  <a:t>Übungen beziehen sich auf den </a:t>
                </a:r>
                <a:r>
                  <a:rPr lang="de-DE" baseline="0" dirty="0" err="1" smtClean="0"/>
                  <a:t>Lambacher</a:t>
                </a:r>
                <a:r>
                  <a:rPr lang="de-DE" baseline="0" dirty="0" smtClean="0"/>
                  <a:t> Schweizer der 9ten JGS</a:t>
                </a:r>
              </a:p>
            </p:txBody>
          </p:sp>
        </mc:Choice>
        <mc:Fallback xmlns="">
          <p:sp>
            <p:nvSpPr>
              <p:cNvPr id="3" name="Notizenplatzhalter 2"/>
              <p:cNvSpPr>
                <a:spLocks noGrp="1"/>
              </p:cNvSpPr>
              <p:nvPr>
                <p:ph type="body" idx="1"/>
              </p:nvPr>
            </p:nvSpPr>
            <p:spPr/>
            <p:txBody>
              <a:bodyPr/>
              <a:lstStyle/>
              <a:p>
                <a:r>
                  <a:rPr lang="de-DE" dirty="0" smtClean="0"/>
                  <a:t>Schüler sollen Platz lassen für die Überschrift: Am Anfang</a:t>
                </a:r>
                <a:r>
                  <a:rPr lang="de-DE" baseline="0" dirty="0" smtClean="0"/>
                  <a:t> wollen wir uns mal mit solchen Potenztafeln näher beschäftigen (Tabelle mit x und </a:t>
                </a:r>
                <a:r>
                  <a:rPr lang="de-DE" sz="1200" b="0" i="0" smtClean="0">
                    <a:latin typeface="Cambria Math"/>
                  </a:rPr>
                  <a:t>"x" </a:t>
                </a:r>
                <a:r>
                  <a:rPr lang="de-DE" sz="1200" b="0" i="0" smtClean="0">
                    <a:latin typeface="Cambria Math"/>
                  </a:rPr>
                  <a:t>^</a:t>
                </a:r>
                <a:r>
                  <a:rPr lang="de-DE" sz="1200" b="0" i="0" smtClean="0">
                    <a:solidFill>
                      <a:srgbClr val="FF0000"/>
                    </a:solidFill>
                    <a:latin typeface="Cambria Math"/>
                  </a:rPr>
                  <a:t>𝑛</a:t>
                </a:r>
                <a:r>
                  <a:rPr lang="de-DE" baseline="0" dirty="0" smtClean="0"/>
                  <a:t>). Wir schauen uns jetzt erstmal nur die Zahlen von 0-5 für die Potenzen </a:t>
                </a:r>
                <a:r>
                  <a:rPr kumimoji="0" lang="de-DE" sz="1200" b="0" i="0" u="none" strike="noStrike" kern="1200" cap="none" spc="0" normalizeH="0" baseline="0" noProof="0" smtClean="0">
                    <a:ln>
                      <a:noFill/>
                    </a:ln>
                    <a:solidFill>
                      <a:prstClr val="black"/>
                    </a:solidFill>
                    <a:effectLst/>
                    <a:uLnTx/>
                    <a:uFillTx/>
                    <a:latin typeface="Cambria Math"/>
                  </a:rPr>
                  <a:t>"x" ^</a:t>
                </a:r>
                <a:r>
                  <a:rPr kumimoji="0" lang="de-DE" sz="1200" b="0" i="0" u="none" strike="noStrike" kern="1200" cap="none" spc="0" normalizeH="0" baseline="0" noProof="0" smtClean="0">
                    <a:ln>
                      <a:noFill/>
                    </a:ln>
                    <a:solidFill>
                      <a:srgbClr val="FF0000"/>
                    </a:solidFill>
                    <a:effectLst/>
                    <a:uLnTx/>
                    <a:uFillTx/>
                    <a:latin typeface="Cambria Math"/>
                  </a:rPr>
                  <a:t>2</a:t>
                </a:r>
                <a:r>
                  <a:rPr lang="de-DE" baseline="0" dirty="0" smtClean="0"/>
                  <a:t>,</a:t>
                </a:r>
                <a:r>
                  <a:rPr kumimoji="0" lang="de-DE" sz="1200" b="0" i="0" u="none" strike="noStrike" kern="1200" cap="none" spc="0" normalizeH="0" baseline="0" noProof="0" dirty="0" smtClean="0">
                    <a:ln>
                      <a:noFill/>
                    </a:ln>
                    <a:solidFill>
                      <a:prstClr val="black"/>
                    </a:solidFill>
                    <a:effectLst/>
                    <a:uLnTx/>
                    <a:uFillTx/>
                    <a:latin typeface="+mn-lt"/>
                  </a:rPr>
                  <a:t> </a:t>
                </a:r>
                <a:r>
                  <a:rPr kumimoji="0" lang="de-DE" sz="1200" b="0" i="0" u="none" strike="noStrike" kern="1200" cap="none" spc="0" normalizeH="0" baseline="0" noProof="0" smtClean="0">
                    <a:ln>
                      <a:noFill/>
                    </a:ln>
                    <a:solidFill>
                      <a:prstClr val="black"/>
                    </a:solidFill>
                    <a:effectLst/>
                    <a:uLnTx/>
                    <a:uFillTx/>
                    <a:latin typeface="Cambria Math"/>
                  </a:rPr>
                  <a:t>"x" ^</a:t>
                </a:r>
                <a:r>
                  <a:rPr kumimoji="0" lang="de-DE" sz="1200" b="0" i="0" u="none" strike="noStrike" kern="1200" cap="none" spc="0" normalizeH="0" baseline="0" noProof="0" smtClean="0">
                    <a:ln>
                      <a:noFill/>
                    </a:ln>
                    <a:solidFill>
                      <a:srgbClr val="FF0000"/>
                    </a:solidFill>
                    <a:effectLst/>
                    <a:uLnTx/>
                    <a:uFillTx/>
                    <a:latin typeface="Cambria Math"/>
                  </a:rPr>
                  <a:t>3</a:t>
                </a:r>
                <a:r>
                  <a:rPr lang="de-DE" dirty="0" smtClean="0"/>
                  <a:t> und </a:t>
                </a:r>
                <a:r>
                  <a:rPr lang="de-DE" sz="1200" b="0" i="0" smtClean="0">
                    <a:latin typeface="Cambria Math"/>
                  </a:rPr>
                  <a:t>"x" </a:t>
                </a:r>
                <a:r>
                  <a:rPr lang="de-DE" sz="1200" b="0" i="0" smtClean="0">
                    <a:latin typeface="Cambria Math"/>
                  </a:rPr>
                  <a:t>^</a:t>
                </a:r>
                <a:r>
                  <a:rPr lang="de-DE" sz="1200" b="0" i="0" smtClean="0">
                    <a:solidFill>
                      <a:srgbClr val="FF0000"/>
                    </a:solidFill>
                    <a:latin typeface="Cambria Math"/>
                  </a:rPr>
                  <a:t>4</a:t>
                </a:r>
                <a:r>
                  <a:rPr lang="de-DE" dirty="0" smtClean="0"/>
                  <a:t> an, die müssen wir erstmal ausfüllen. Ihr sagt mir jetzt, was ich der Reihe nach hinschreiben soll.(Ausfüllen</a:t>
                </a:r>
                <a:r>
                  <a:rPr lang="de-DE" baseline="0" dirty="0" smtClean="0"/>
                  <a:t> der Tafeln).</a:t>
                </a:r>
              </a:p>
              <a:p>
                <a:r>
                  <a:rPr lang="de-DE" baseline="0" dirty="0" smtClean="0"/>
                  <a:t>Von links nach rechts haben wir jeweils potenziert, hier mit 2, 3, 4 (ausfüllen).</a:t>
                </a:r>
                <a:endParaRPr lang="de-DE" dirty="0" smtClean="0"/>
              </a:p>
              <a:p>
                <a:r>
                  <a:rPr lang="de-DE" dirty="0" smtClean="0"/>
                  <a:t>Beim Quadrieren habt ihr schon kennen gelernt,</a:t>
                </a:r>
                <a:r>
                  <a:rPr lang="de-DE" baseline="0" dirty="0" smtClean="0"/>
                  <a:t> dass man auch in die andere Richtung rechnen kann. Wie nennt man denn die Rückrichtung vom Potenzieren?(Radizieren/Wurzelziehen). Und wie schreibe ich das in Symbolschreibweise? Wurzel</a:t>
                </a:r>
              </a:p>
              <a:p>
                <a:r>
                  <a:rPr lang="de-DE" baseline="0" dirty="0" smtClean="0"/>
                  <a:t>Die anderen beiden Tabellen kann ich offensichtlich in die andere Richtung verwenden. Auch hier heißt die Umkehrung Radizieren. Aber man kann für die Umkehrung von </a:t>
                </a:r>
                <a:r>
                  <a:rPr kumimoji="0" lang="de-DE" sz="1200" b="0" i="0" u="none" strike="noStrike" kern="1200" cap="none" spc="0" normalizeH="0" baseline="0" noProof="0" smtClean="0">
                    <a:ln>
                      <a:noFill/>
                    </a:ln>
                    <a:solidFill>
                      <a:prstClr val="black"/>
                    </a:solidFill>
                    <a:effectLst/>
                    <a:uLnTx/>
                    <a:uFillTx/>
                    <a:latin typeface="Cambria Math"/>
                  </a:rPr>
                  <a:t>"x" </a:t>
                </a:r>
                <a:r>
                  <a:rPr kumimoji="0" lang="de-DE" sz="1200" b="0" i="0" u="none" strike="noStrike" kern="1200" cap="none" spc="0" normalizeH="0" baseline="0" noProof="0" smtClean="0">
                    <a:ln>
                      <a:noFill/>
                    </a:ln>
                    <a:solidFill>
                      <a:prstClr val="black"/>
                    </a:solidFill>
                    <a:effectLst/>
                    <a:uLnTx/>
                    <a:uFillTx/>
                    <a:latin typeface="Cambria Math"/>
                  </a:rPr>
                  <a:t>^</a:t>
                </a:r>
                <a:r>
                  <a:rPr kumimoji="0" lang="de-DE" sz="1200" b="0" i="0" u="none" strike="noStrike" kern="1200" cap="none" spc="0" normalizeH="0" baseline="0" noProof="0" smtClean="0">
                    <a:ln>
                      <a:noFill/>
                    </a:ln>
                    <a:solidFill>
                      <a:srgbClr val="FF0000"/>
                    </a:solidFill>
                    <a:effectLst/>
                    <a:uLnTx/>
                    <a:uFillTx/>
                    <a:latin typeface="Cambria Math"/>
                  </a:rPr>
                  <a:t>3</a:t>
                </a:r>
                <a:r>
                  <a:rPr lang="de-DE" baseline="0" dirty="0" smtClean="0"/>
                  <a:t> nicht wieder dasselbe Zeichen verwenden, wie für die von </a:t>
                </a:r>
                <a:r>
                  <a:rPr kumimoji="0" lang="de-DE" sz="1200" b="0" i="0" u="none" strike="noStrike" kern="1200" cap="none" spc="0" normalizeH="0" baseline="0" noProof="0" smtClean="0">
                    <a:ln>
                      <a:noFill/>
                    </a:ln>
                    <a:solidFill>
                      <a:prstClr val="black"/>
                    </a:solidFill>
                    <a:effectLst/>
                    <a:uLnTx/>
                    <a:uFillTx/>
                    <a:latin typeface="Cambria Math"/>
                  </a:rPr>
                  <a:t>"x" </a:t>
                </a:r>
                <a:r>
                  <a:rPr kumimoji="0" lang="de-DE" sz="1200" b="0" i="0" u="none" strike="noStrike" kern="1200" cap="none" spc="0" normalizeH="0" baseline="0" noProof="0" smtClean="0">
                    <a:ln>
                      <a:noFill/>
                    </a:ln>
                    <a:solidFill>
                      <a:prstClr val="black"/>
                    </a:solidFill>
                    <a:effectLst/>
                    <a:uLnTx/>
                    <a:uFillTx/>
                    <a:latin typeface="Cambria Math"/>
                  </a:rPr>
                  <a:t>^</a:t>
                </a:r>
                <a:r>
                  <a:rPr kumimoji="0" lang="de-DE" sz="1200" b="0" i="0" u="none" strike="noStrike" kern="1200" cap="none" spc="0" normalizeH="0" baseline="0" noProof="0" smtClean="0">
                    <a:ln>
                      <a:noFill/>
                    </a:ln>
                    <a:solidFill>
                      <a:srgbClr val="FF0000"/>
                    </a:solidFill>
                    <a:effectLst/>
                    <a:uLnTx/>
                    <a:uFillTx/>
                    <a:latin typeface="Cambria Math"/>
                  </a:rPr>
                  <a:t>2</a:t>
                </a:r>
                <a:r>
                  <a:rPr lang="de-DE" baseline="0" dirty="0" smtClean="0"/>
                  <a:t>, sonst wüsste man ja nie, welche Umkehrung gemeint ist. Da man so eine Tabelle aber auch für jede x-beliebige Potenz aufstellen kann, kann man nicht unendlich viele neue Symbole einführen. Also bedient sich der Mathematiker einem Trick. Er lässt es bei Symbol Wurzel, macht aber vorne oben dran noch kenntlich, von welcher Potenz das die Umkehrung sein soll. Bei </a:t>
                </a:r>
                <a:r>
                  <a:rPr kumimoji="0" lang="de-DE" sz="1200" b="0" i="0" u="none" strike="noStrike" kern="1200" cap="none" spc="0" normalizeH="0" baseline="0" noProof="0" smtClean="0">
                    <a:ln>
                      <a:noFill/>
                    </a:ln>
                    <a:solidFill>
                      <a:prstClr val="black"/>
                    </a:solidFill>
                    <a:effectLst/>
                    <a:uLnTx/>
                    <a:uFillTx/>
                    <a:latin typeface="Cambria Math"/>
                  </a:rPr>
                  <a:t>"x" </a:t>
                </a:r>
                <a:r>
                  <a:rPr kumimoji="0" lang="de-DE" sz="1200" b="0" i="0" u="none" strike="noStrike" kern="1200" cap="none" spc="0" normalizeH="0" baseline="0" noProof="0" smtClean="0">
                    <a:ln>
                      <a:noFill/>
                    </a:ln>
                    <a:solidFill>
                      <a:prstClr val="black"/>
                    </a:solidFill>
                    <a:effectLst/>
                    <a:uLnTx/>
                    <a:uFillTx/>
                    <a:latin typeface="Cambria Math"/>
                  </a:rPr>
                  <a:t>^</a:t>
                </a:r>
                <a:r>
                  <a:rPr kumimoji="0" lang="de-DE" sz="1200" b="0" i="0" u="none" strike="noStrike" kern="1200" cap="none" spc="0" normalizeH="0" baseline="0" noProof="0" smtClean="0">
                    <a:ln>
                      <a:noFill/>
                    </a:ln>
                    <a:solidFill>
                      <a:srgbClr val="FF0000"/>
                    </a:solidFill>
                    <a:effectLst/>
                    <a:uLnTx/>
                    <a:uFillTx/>
                    <a:latin typeface="Cambria Math"/>
                  </a:rPr>
                  <a:t>3</a:t>
                </a:r>
                <a:r>
                  <a:rPr lang="de-DE" baseline="0" dirty="0" smtClean="0"/>
                  <a:t> stellt man vorne dran einfach noch eine 3, und bei </a:t>
                </a:r>
                <a:r>
                  <a:rPr kumimoji="0" lang="de-DE" sz="1200" b="0" i="0" u="none" strike="noStrike" kern="1200" cap="none" spc="0" normalizeH="0" baseline="0" noProof="0" smtClean="0">
                    <a:ln>
                      <a:noFill/>
                    </a:ln>
                    <a:solidFill>
                      <a:prstClr val="black"/>
                    </a:solidFill>
                    <a:effectLst/>
                    <a:uLnTx/>
                    <a:uFillTx/>
                    <a:latin typeface="Cambria Math"/>
                  </a:rPr>
                  <a:t>"x" </a:t>
                </a:r>
                <a:r>
                  <a:rPr kumimoji="0" lang="de-DE" sz="1200" b="0" i="0" u="none" strike="noStrike" kern="1200" cap="none" spc="0" normalizeH="0" baseline="0" noProof="0" smtClean="0">
                    <a:ln>
                      <a:noFill/>
                    </a:ln>
                    <a:solidFill>
                      <a:prstClr val="black"/>
                    </a:solidFill>
                    <a:effectLst/>
                    <a:uLnTx/>
                    <a:uFillTx/>
                    <a:latin typeface="Cambria Math"/>
                  </a:rPr>
                  <a:t>^4</a:t>
                </a:r>
                <a:r>
                  <a:rPr lang="de-DE" baseline="0" dirty="0" smtClean="0"/>
                  <a:t> dann logischerweise eine 4, usw.</a:t>
                </a:r>
              </a:p>
              <a:p>
                <a:r>
                  <a:rPr lang="de-DE" baseline="0" dirty="0" smtClean="0"/>
                  <a:t>Steht gar nichts vor der Wurzel, dann weiß man, dass es sich immer um die Quadratwurzel handelt, man kann stattdessen aber auch eine 2 davor schreiben, das ist egal.</a:t>
                </a:r>
              </a:p>
              <a:p>
                <a:r>
                  <a:rPr lang="de-DE" baseline="0" dirty="0" smtClean="0"/>
                  <a:t>Die allgemeine Rückrichtung vom Potenzieren mit n ist dann die n-</a:t>
                </a:r>
                <a:r>
                  <a:rPr lang="de-DE" baseline="0" dirty="0" err="1" smtClean="0"/>
                  <a:t>te</a:t>
                </a:r>
                <a:r>
                  <a:rPr lang="de-DE" baseline="0" dirty="0" smtClean="0"/>
                  <a:t> Wurzel. Das ist neu, deswegen müssen wir das erstmal in einer Definition festhalten. Für Quadratwurzeln haben wir das nur für positive Zahlen unter der Wurzel gemacht, das werden wir auch hier beibehalten. </a:t>
                </a:r>
                <a:r>
                  <a:rPr lang="de-DE" baseline="0" dirty="0" err="1" smtClean="0"/>
                  <a:t>Def</a:t>
                </a:r>
                <a:r>
                  <a:rPr lang="de-DE" baseline="0" dirty="0" smtClean="0"/>
                  <a:t>.</a:t>
                </a:r>
              </a:p>
              <a:p>
                <a:r>
                  <a:rPr lang="de-DE" baseline="0" dirty="0" smtClean="0"/>
                  <a:t>ÜBERSCHRIFT</a:t>
                </a:r>
              </a:p>
            </p:txBody>
          </p:sp>
        </mc:Fallback>
      </mc:AlternateContent>
      <p:sp>
        <p:nvSpPr>
          <p:cNvPr id="4" name="Foliennummernplatzhalter 3"/>
          <p:cNvSpPr>
            <a:spLocks noGrp="1"/>
          </p:cNvSpPr>
          <p:nvPr>
            <p:ph type="sldNum" sz="quarter" idx="10"/>
          </p:nvPr>
        </p:nvSpPr>
        <p:spPr>
          <a:xfrm>
            <a:off x="3884613" y="9446678"/>
            <a:ext cx="2971800" cy="497284"/>
          </a:xfrm>
          <a:prstGeom prst="rect">
            <a:avLst/>
          </a:prstGeom>
        </p:spPr>
        <p:txBody>
          <a:bodyPr/>
          <a:lstStyle/>
          <a:p>
            <a:fld id="{F1772E20-7872-4A0A-BD79-938048174874}" type="slidenum">
              <a:rPr lang="de-DE" smtClean="0"/>
              <a:t>2</a:t>
            </a:fld>
            <a:endParaRPr lang="de-DE" dirty="0"/>
          </a:p>
        </p:txBody>
      </p:sp>
    </p:spTree>
    <p:extLst>
      <p:ext uri="{BB962C8B-B14F-4D97-AF65-F5344CB8AC3E}">
        <p14:creationId xmlns:p14="http://schemas.microsoft.com/office/powerpoint/2010/main" val="3649750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892300" y="28575"/>
            <a:ext cx="3073400" cy="4440238"/>
          </a:xfrm>
        </p:spPr>
      </p:sp>
      <mc:AlternateContent xmlns:mc="http://schemas.openxmlformats.org/markup-compatibility/2006" xmlns:a14="http://schemas.microsoft.com/office/drawing/2010/main">
        <mc:Choice Requires="a14">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„Jetzt suchen wir </a:t>
                </a:r>
                <a14:m>
                  <m:oMath xmlns:m="http://schemas.openxmlformats.org/officeDocument/2006/math">
                    <m:rad>
                      <m:radPr>
                        <m:ctrlPr>
                          <a:rPr lang="de-DE" i="1" smtClean="0">
                            <a:latin typeface="Cambria Math" panose="02040503050406030204" pitchFamily="18" charset="0"/>
                          </a:rPr>
                        </m:ctrlPr>
                      </m:radPr>
                      <m:deg>
                        <m:r>
                          <a:rPr lang="de-DE" i="1">
                            <a:solidFill>
                              <a:srgbClr val="0000FF"/>
                            </a:solidFill>
                            <a:latin typeface="Cambria Math"/>
                          </a:rPr>
                          <m:t>3</m:t>
                        </m:r>
                      </m:deg>
                      <m:e>
                        <m:sSup>
                          <m:sSupPr>
                            <m:ctrlPr>
                              <a:rPr lang="de-DE" i="1">
                                <a:latin typeface="Cambria Math" panose="02040503050406030204" pitchFamily="18" charset="0"/>
                              </a:rPr>
                            </m:ctrlPr>
                          </m:sSupPr>
                          <m:e>
                            <m:r>
                              <a:rPr lang="de-DE" i="1">
                                <a:latin typeface="Cambria Math"/>
                              </a:rPr>
                              <m:t>5</m:t>
                            </m:r>
                          </m:e>
                          <m:sup>
                            <m:r>
                              <a:rPr lang="de-DE" i="1">
                                <a:solidFill>
                                  <a:srgbClr val="008000"/>
                                </a:solidFill>
                                <a:latin typeface="Cambria Math"/>
                              </a:rPr>
                              <m:t>9</m:t>
                            </m:r>
                          </m:sup>
                        </m:sSup>
                      </m:e>
                    </m:rad>
                  </m:oMath>
                </a14:m>
                <a:r>
                  <a:rPr lang="de-DE" dirty="0" smtClean="0"/>
                  <a:t>. Mit </a:t>
                </a:r>
                <a:r>
                  <a:rPr lang="de-DE" dirty="0" smtClean="0"/>
                  <a:t>Ausprobieren wird es jetzt eher schwierig, also gehen wir hier besser anders </a:t>
                </a:r>
                <a:r>
                  <a:rPr lang="de-DE" dirty="0" smtClean="0"/>
                  <a:t>heran</a:t>
                </a:r>
                <a:r>
                  <a:rPr lang="de-DE" dirty="0" smtClean="0"/>
                  <a:t>. Wir schreiben wieder um in </a:t>
                </a:r>
                <a14:m>
                  <m:oMath xmlns:m="http://schemas.openxmlformats.org/officeDocument/2006/math">
                    <m:sSup>
                      <m:sSupPr>
                        <m:ctrlPr>
                          <a:rPr lang="de-DE" sz="1400" i="1" smtClean="0">
                            <a:latin typeface="Cambria Math" panose="02040503050406030204" pitchFamily="18" charset="0"/>
                          </a:rPr>
                        </m:ctrlPr>
                      </m:sSupPr>
                      <m:e>
                        <m:r>
                          <a:rPr lang="de-DE" sz="1400" b="0" i="1" smtClean="0">
                            <a:latin typeface="Cambria Math"/>
                          </a:rPr>
                          <m:t>𝑥</m:t>
                        </m:r>
                      </m:e>
                      <m:sup>
                        <m:r>
                          <a:rPr lang="de-DE" sz="1400" b="0" i="1" smtClean="0">
                            <a:latin typeface="Cambria Math"/>
                          </a:rPr>
                          <m:t>3</m:t>
                        </m:r>
                      </m:sup>
                    </m:sSup>
                    <m:r>
                      <a:rPr lang="de-DE" sz="1400" b="0" i="1" smtClean="0">
                        <a:latin typeface="Cambria Math"/>
                      </a:rPr>
                      <m:t>=</m:t>
                    </m:r>
                    <m:sSup>
                      <m:sSupPr>
                        <m:ctrlPr>
                          <a:rPr lang="de-DE" sz="1400" b="0" i="1" smtClean="0">
                            <a:latin typeface="Cambria Math" panose="02040503050406030204" pitchFamily="18" charset="0"/>
                          </a:rPr>
                        </m:ctrlPr>
                      </m:sSupPr>
                      <m:e>
                        <m:r>
                          <a:rPr lang="de-DE" sz="1400" b="0" i="1" smtClean="0">
                            <a:latin typeface="Cambria Math"/>
                          </a:rPr>
                          <m:t>5</m:t>
                        </m:r>
                      </m:e>
                      <m:sup>
                        <m:r>
                          <a:rPr lang="de-DE" sz="1400" b="0" i="1" smtClean="0">
                            <a:latin typeface="Cambria Math"/>
                          </a:rPr>
                          <m:t>9</m:t>
                        </m:r>
                      </m:sup>
                    </m:sSup>
                  </m:oMath>
                </a14:m>
                <a:r>
                  <a:rPr lang="de-DE" sz="1400" b="0" dirty="0" smtClean="0"/>
                  <a:t>. Was ist denn </a:t>
                </a:r>
                <a14:m>
                  <m:oMath xmlns:m="http://schemas.openxmlformats.org/officeDocument/2006/math">
                    <m:sSup>
                      <m:sSupPr>
                        <m:ctrlPr>
                          <a:rPr lang="de-DE" sz="1200" b="0" i="1" smtClean="0">
                            <a:latin typeface="Cambria Math" panose="02040503050406030204" pitchFamily="18" charset="0"/>
                          </a:rPr>
                        </m:ctrlPr>
                      </m:sSupPr>
                      <m:e>
                        <m:r>
                          <a:rPr lang="de-DE" sz="1200" b="0" i="1" smtClean="0">
                            <a:latin typeface="Cambria Math"/>
                          </a:rPr>
                          <m:t>5</m:t>
                        </m:r>
                      </m:e>
                      <m:sup>
                        <m:r>
                          <a:rPr lang="de-DE" sz="1200" b="0" i="1" smtClean="0">
                            <a:latin typeface="Cambria Math"/>
                          </a:rPr>
                          <m:t>9</m:t>
                        </m:r>
                      </m:sup>
                    </m:sSup>
                  </m:oMath>
                </a14:m>
                <a:r>
                  <a:rPr lang="de-DE" dirty="0" smtClean="0"/>
                  <a:t> ausgeschrieben</a:t>
                </a:r>
                <a:r>
                  <a:rPr lang="de-DE" dirty="0" smtClean="0"/>
                  <a:t>? (Aufschreiben</a:t>
                </a:r>
                <a:r>
                  <a:rPr lang="de-DE" dirty="0" smtClean="0"/>
                  <a:t>).</a:t>
                </a:r>
                <a:r>
                  <a:rPr lang="de-DE" baseline="0" dirty="0" smtClean="0"/>
                  <a:t> Hat jemand eine Idee, wie man weiter vorgehen kann?“ </a:t>
                </a:r>
                <a:r>
                  <a:rPr lang="de-DE" baseline="0" dirty="0" smtClean="0"/>
                  <a:t>Lernende </a:t>
                </a:r>
                <a:r>
                  <a:rPr lang="de-DE" baseline="0" dirty="0" smtClean="0"/>
                  <a:t>selbst auf die Einteilung kommen lassen. Erste Überlegungen werden sein, dass man die Faktoren in drei Teile teilen muss, und dass diese Teile gleich groß sein müssen. Man sieht hier auf einen Blick, dass je drei 5er einen Teil ausmachen. Hier muss man noch nicht genau darauf eingehen, wie die Zahlen miteinander zusammenhängen. Hierzu kommt das nächste </a:t>
                </a:r>
                <a:r>
                  <a:rPr lang="de-DE" baseline="0" dirty="0" smtClean="0"/>
                  <a:t>Beispiel, </a:t>
                </a:r>
                <a:r>
                  <a:rPr lang="de-DE" baseline="0" dirty="0" smtClean="0"/>
                  <a:t>bei dem man die Lösung nicht so leicht sehen kann:</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„Was machen wir, wenn wir </a:t>
                </a:r>
                <a14:m>
                  <m:oMath xmlns:m="http://schemas.openxmlformats.org/officeDocument/2006/math">
                    <m:rad>
                      <m:radPr>
                        <m:ctrlPr>
                          <a:rPr lang="de-DE" i="1" smtClean="0">
                            <a:latin typeface="Cambria Math" panose="02040503050406030204" pitchFamily="18" charset="0"/>
                          </a:rPr>
                        </m:ctrlPr>
                      </m:radPr>
                      <m:deg>
                        <m:r>
                          <a:rPr lang="de-DE" i="1" smtClean="0">
                            <a:solidFill>
                              <a:srgbClr val="0000FF"/>
                            </a:solidFill>
                            <a:latin typeface="Cambria Math"/>
                          </a:rPr>
                          <m:t>3</m:t>
                        </m:r>
                      </m:deg>
                      <m:e>
                        <m:sSup>
                          <m:sSupPr>
                            <m:ctrlPr>
                              <a:rPr lang="de-DE" i="1" smtClean="0">
                                <a:latin typeface="Cambria Math" panose="02040503050406030204" pitchFamily="18" charset="0"/>
                              </a:rPr>
                            </m:ctrlPr>
                          </m:sSupPr>
                          <m:e>
                            <m:r>
                              <a:rPr lang="de-DE" b="0" i="1" smtClean="0">
                                <a:latin typeface="Cambria Math"/>
                              </a:rPr>
                              <m:t>5</m:t>
                            </m:r>
                          </m:e>
                          <m:sup>
                            <m:r>
                              <a:rPr lang="de-DE" b="0" i="1" smtClean="0">
                                <a:solidFill>
                                  <a:srgbClr val="008000"/>
                                </a:solidFill>
                                <a:latin typeface="Cambria Math"/>
                              </a:rPr>
                              <m:t>27</m:t>
                            </m:r>
                          </m:sup>
                        </m:sSup>
                      </m:e>
                    </m:rad>
                  </m:oMath>
                </a14:m>
                <a:r>
                  <a:rPr lang="de-DE" dirty="0" smtClean="0"/>
                  <a:t> berechnen müssen?“ Von den </a:t>
                </a:r>
                <a:r>
                  <a:rPr lang="de-DE" dirty="0" smtClean="0"/>
                  <a:t>Lernenden </a:t>
                </a:r>
                <a:r>
                  <a:rPr lang="de-DE" dirty="0" smtClean="0"/>
                  <a:t>die Vorgehensweise nennen lassen:</a:t>
                </a:r>
                <a:r>
                  <a:rPr lang="de-DE" baseline="0" dirty="0" smtClean="0"/>
                  <a:t> (Erst schreiben wir wieder um in </a:t>
                </a:r>
                <a14:m>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𝑥</m:t>
                        </m:r>
                      </m:e>
                      <m:sup>
                        <m:r>
                          <a:rPr lang="de-DE" sz="1200" b="0" i="1" smtClean="0">
                            <a:latin typeface="Cambria Math"/>
                          </a:rPr>
                          <m:t>3</m:t>
                        </m:r>
                      </m:sup>
                    </m:sSup>
                    <m:r>
                      <a:rPr lang="de-DE" sz="1200" b="0" i="1" smtClean="0">
                        <a:latin typeface="Cambria Math"/>
                      </a:rPr>
                      <m:t>=</m:t>
                    </m:r>
                    <m:sSup>
                      <m:sSupPr>
                        <m:ctrlPr>
                          <a:rPr lang="de-DE" sz="1200" b="0" i="1" smtClean="0">
                            <a:latin typeface="Cambria Math" panose="02040503050406030204" pitchFamily="18" charset="0"/>
                          </a:rPr>
                        </m:ctrlPr>
                      </m:sSupPr>
                      <m:e>
                        <m:r>
                          <a:rPr lang="de-DE" sz="1200" b="0" i="1" smtClean="0">
                            <a:latin typeface="Cambria Math"/>
                          </a:rPr>
                          <m:t>5</m:t>
                        </m:r>
                      </m:e>
                      <m:sup>
                        <m:r>
                          <a:rPr lang="de-DE" sz="1200" b="0" i="1" smtClean="0">
                            <a:latin typeface="Cambria Math"/>
                          </a:rPr>
                          <m:t>27</m:t>
                        </m:r>
                      </m:sup>
                    </m:sSup>
                  </m:oMath>
                </a14:m>
                <a:r>
                  <a:rPr lang="de-DE" sz="1200" b="0" dirty="0" smtClean="0"/>
                  <a:t>. Wir suchen eine gleichmäßige</a:t>
                </a:r>
                <a:r>
                  <a:rPr lang="de-DE" sz="1200" b="0" baseline="0" dirty="0" smtClean="0"/>
                  <a:t> Zerlegung von </a:t>
                </a:r>
                <a14:m>
                  <m:oMath xmlns:m="http://schemas.openxmlformats.org/officeDocument/2006/math">
                    <m:sSup>
                      <m:sSupPr>
                        <m:ctrlPr>
                          <a:rPr lang="de-DE" sz="1200" b="0" i="1" smtClean="0">
                            <a:latin typeface="Cambria Math" panose="02040503050406030204" pitchFamily="18" charset="0"/>
                          </a:rPr>
                        </m:ctrlPr>
                      </m:sSupPr>
                      <m:e>
                        <m:r>
                          <a:rPr lang="de-DE" sz="1200" b="0" i="1" smtClean="0">
                            <a:latin typeface="Cambria Math"/>
                          </a:rPr>
                          <m:t>5</m:t>
                        </m:r>
                      </m:e>
                      <m:sup>
                        <m:r>
                          <a:rPr lang="de-DE" sz="1200" b="0" i="1" smtClean="0">
                            <a:latin typeface="Cambria Math"/>
                          </a:rPr>
                          <m:t>27</m:t>
                        </m:r>
                      </m:sup>
                    </m:sSup>
                  </m:oMath>
                </a14:m>
                <a:r>
                  <a:rPr lang="de-DE" dirty="0" smtClean="0"/>
                  <a:t> in 3 gleiche Faktoren. Schreiben</a:t>
                </a:r>
                <a:r>
                  <a:rPr lang="de-DE" baseline="0" dirty="0" smtClean="0"/>
                  <a:t> wir </a:t>
                </a:r>
                <a14:m>
                  <m:oMath xmlns:m="http://schemas.openxmlformats.org/officeDocument/2006/math">
                    <m:sSup>
                      <m:sSupPr>
                        <m:ctrlPr>
                          <a:rPr lang="de-DE" sz="1200" b="0" i="1" smtClean="0">
                            <a:latin typeface="Cambria Math" panose="02040503050406030204" pitchFamily="18" charset="0"/>
                          </a:rPr>
                        </m:ctrlPr>
                      </m:sSupPr>
                      <m:e>
                        <m:r>
                          <a:rPr lang="de-DE" sz="1200" b="0" i="1" smtClean="0">
                            <a:latin typeface="Cambria Math"/>
                          </a:rPr>
                          <m:t>5</m:t>
                        </m:r>
                      </m:e>
                      <m:sup>
                        <m:r>
                          <a:rPr lang="de-DE" sz="1200" b="0" i="1" smtClean="0">
                            <a:latin typeface="Cambria Math"/>
                          </a:rPr>
                          <m:t>27</m:t>
                        </m:r>
                      </m:sup>
                    </m:sSup>
                  </m:oMath>
                </a14:m>
                <a:r>
                  <a:rPr lang="de-DE" dirty="0" smtClean="0"/>
                  <a:t>aus, so erhalten wir 5</a:t>
                </a:r>
                <a:r>
                  <a:rPr lang="de-DE" dirty="0" smtClean="0">
                    <a:latin typeface="Cambria Math"/>
                    <a:ea typeface="Cambria Math"/>
                  </a:rPr>
                  <a:t>∙….∙5. Das wollen wir jetzt</a:t>
                </a:r>
                <a:r>
                  <a:rPr lang="de-DE" baseline="0" dirty="0" smtClean="0">
                    <a:latin typeface="Cambria Math"/>
                    <a:ea typeface="Cambria Math"/>
                  </a:rPr>
                  <a:t> also in 3 Stücke unterteilen, in denen gleich oft die 5 vorkommt, also so: (</a:t>
                </a:r>
                <a:r>
                  <a:rPr lang="de-DE" dirty="0" smtClean="0"/>
                  <a:t>5</a:t>
                </a:r>
                <a:r>
                  <a:rPr lang="de-DE" dirty="0" smtClean="0">
                    <a:latin typeface="Cambria Math"/>
                    <a:ea typeface="Cambria Math"/>
                  </a:rPr>
                  <a:t>∙….∙5)∙(</a:t>
                </a:r>
                <a:r>
                  <a:rPr lang="de-DE" dirty="0" smtClean="0"/>
                  <a:t>5</a:t>
                </a:r>
                <a:r>
                  <a:rPr lang="de-DE" dirty="0" smtClean="0">
                    <a:latin typeface="Cambria Math"/>
                    <a:ea typeface="Cambria Math"/>
                  </a:rPr>
                  <a:t>∙….∙5)∙(</a:t>
                </a:r>
                <a:r>
                  <a:rPr lang="de-DE" dirty="0" smtClean="0"/>
                  <a:t>5</a:t>
                </a:r>
                <a:r>
                  <a:rPr lang="de-DE" dirty="0" smtClean="0">
                    <a:latin typeface="Cambria Math"/>
                    <a:ea typeface="Cambria Math"/>
                  </a:rPr>
                  <a:t>∙….∙5).) „Wie </a:t>
                </a:r>
                <a:r>
                  <a:rPr lang="de-DE" dirty="0" smtClean="0">
                    <a:latin typeface="Cambria Math"/>
                    <a:ea typeface="Cambria Math"/>
                  </a:rPr>
                  <a:t>bekomme </a:t>
                </a:r>
                <a:r>
                  <a:rPr lang="de-DE" dirty="0" smtClean="0">
                    <a:latin typeface="Cambria Math"/>
                    <a:ea typeface="Cambria Math"/>
                  </a:rPr>
                  <a:t>ich jetzt die Anzahl der Faktoren in einem Block </a:t>
                </a:r>
                <a:r>
                  <a:rPr lang="de-DE" dirty="0" smtClean="0">
                    <a:latin typeface="Cambria Math"/>
                    <a:ea typeface="Cambria Math"/>
                  </a:rPr>
                  <a:t>heraus</a:t>
                </a:r>
                <a:r>
                  <a:rPr lang="de-DE" dirty="0" smtClean="0">
                    <a:latin typeface="Cambria Math"/>
                    <a:ea typeface="Cambria Math"/>
                  </a:rPr>
                  <a:t>?“ 27:3, also 9. Wenn man nun das Ergebnis der Wurzel</a:t>
                </a:r>
                <a:r>
                  <a:rPr lang="de-DE" baseline="0" dirty="0" smtClean="0">
                    <a:latin typeface="Cambria Math"/>
                    <a:ea typeface="Cambria Math"/>
                  </a:rPr>
                  <a:t> </a:t>
                </a:r>
                <a:r>
                  <a:rPr lang="de-DE" baseline="0" dirty="0" smtClean="0">
                    <a:latin typeface="Cambria Math"/>
                    <a:ea typeface="Cambria Math"/>
                  </a:rPr>
                  <a:t>aufschreibt</a:t>
                </a:r>
                <a:r>
                  <a:rPr lang="de-DE" baseline="0" dirty="0" smtClean="0">
                    <a:latin typeface="Cambria Math"/>
                    <a:ea typeface="Cambria Math"/>
                  </a:rPr>
                  <a:t>, sollte den </a:t>
                </a:r>
                <a:r>
                  <a:rPr lang="de-DE" baseline="0" dirty="0" smtClean="0">
                    <a:latin typeface="Cambria Math"/>
                    <a:ea typeface="Cambria Math"/>
                  </a:rPr>
                  <a:t>Lernenden </a:t>
                </a:r>
                <a:r>
                  <a:rPr lang="de-DE" baseline="0" dirty="0" smtClean="0">
                    <a:latin typeface="Cambria Math"/>
                    <a:ea typeface="Cambria Math"/>
                  </a:rPr>
                  <a:t>auffallen, dass der Exponent des Radikanden durch den Wurzelexponenten geteilt wurde. Ist dies nicht der Fall, muss man die </a:t>
                </a:r>
                <a:r>
                  <a:rPr lang="de-DE" baseline="0" dirty="0" smtClean="0">
                    <a:latin typeface="Cambria Math"/>
                    <a:ea typeface="Cambria Math"/>
                  </a:rPr>
                  <a:t>Lernenden </a:t>
                </a:r>
                <a:r>
                  <a:rPr lang="de-DE" baseline="0" dirty="0" smtClean="0">
                    <a:latin typeface="Cambria Math"/>
                    <a:ea typeface="Cambria Math"/>
                  </a:rPr>
                  <a:t>darauf </a:t>
                </a:r>
                <a:r>
                  <a:rPr lang="de-DE" baseline="0" dirty="0" smtClean="0">
                    <a:latin typeface="Cambria Math"/>
                    <a:ea typeface="Cambria Math"/>
                  </a:rPr>
                  <a:t>„schubsen“, </a:t>
                </a:r>
                <a:r>
                  <a:rPr lang="de-DE" baseline="0" dirty="0" smtClean="0">
                    <a:latin typeface="Cambria Math"/>
                    <a:ea typeface="Cambria Math"/>
                  </a:rPr>
                  <a:t>ob ihnen etwas auffällt. Sollte dies gar nicht der Fall sein, evtl. das darauffolgende Beispiel zuerst machen, und danach nochmal nachfragen, dann die Beziehung der Pfeile einzeichnen.</a:t>
                </a:r>
                <a:endParaRPr lang="de-DE" dirty="0" smtClean="0">
                  <a:latin typeface="Cambria Math"/>
                  <a:ea typeface="Cambria Math"/>
                </a:endParaRPr>
              </a:p>
              <a:p>
                <a:endParaRPr lang="de-DE" dirty="0" smtClean="0"/>
              </a:p>
              <a:p>
                <a:r>
                  <a:rPr lang="de-DE" dirty="0" smtClean="0"/>
                  <a:t>Spätestens</a:t>
                </a:r>
                <a:r>
                  <a:rPr lang="de-DE" baseline="0" dirty="0" smtClean="0"/>
                  <a:t> nach dem 3. </a:t>
                </a:r>
                <a:r>
                  <a:rPr lang="de-DE" baseline="0" dirty="0" smtClean="0"/>
                  <a:t>Beispiel </a:t>
                </a:r>
                <a:r>
                  <a:rPr lang="de-DE" baseline="0" dirty="0" smtClean="0"/>
                  <a:t>ist jedem </a:t>
                </a:r>
                <a:r>
                  <a:rPr lang="de-DE" baseline="0" dirty="0" smtClean="0"/>
                  <a:t>Lernenden </a:t>
                </a:r>
                <a:r>
                  <a:rPr lang="de-DE" baseline="0" dirty="0" smtClean="0"/>
                  <a:t>die allgemeine Formel einsichtig (auch von </a:t>
                </a:r>
                <a:r>
                  <a:rPr lang="de-DE" baseline="0" dirty="0" smtClean="0"/>
                  <a:t>der Klasse kommen </a:t>
                </a:r>
                <a:r>
                  <a:rPr lang="de-DE" baseline="0" dirty="0" smtClean="0"/>
                  <a:t>lassen). Das Problem ist noch, dass die </a:t>
                </a:r>
                <a:r>
                  <a:rPr lang="de-DE" baseline="0" dirty="0" smtClean="0"/>
                  <a:t>allgemeine </a:t>
                </a:r>
                <a:r>
                  <a:rPr lang="de-DE" baseline="0" dirty="0" smtClean="0"/>
                  <a:t>Formel </a:t>
                </a:r>
                <a:r>
                  <a:rPr lang="de-DE" baseline="0" dirty="0" smtClean="0"/>
                  <a:t>erst einmal </a:t>
                </a:r>
                <a:r>
                  <a:rPr lang="de-DE" baseline="0" dirty="0" smtClean="0"/>
                  <a:t>nur hergeleitet wurde für </a:t>
                </a:r>
                <a14:m>
                  <m:oMath xmlns:m="http://schemas.openxmlformats.org/officeDocument/2006/math">
                    <m:box>
                      <m:boxPr>
                        <m:ctrlPr>
                          <a:rPr lang="de-DE" i="1" smtClean="0">
                            <a:latin typeface="Cambria Math" panose="02040503050406030204" pitchFamily="18" charset="0"/>
                          </a:rPr>
                        </m:ctrlPr>
                      </m:boxPr>
                      <m:e>
                        <m:argPr>
                          <m:argSz m:val="-1"/>
                        </m:argPr>
                        <m:f>
                          <m:fPr>
                            <m:ctrlPr>
                              <a:rPr lang="de-DE" i="1" smtClean="0">
                                <a:latin typeface="Cambria Math" panose="02040503050406030204" pitchFamily="18" charset="0"/>
                              </a:rPr>
                            </m:ctrlPr>
                          </m:fPr>
                          <m:num>
                            <m:r>
                              <a:rPr lang="de-DE" i="1">
                                <a:solidFill>
                                  <a:srgbClr val="008000"/>
                                </a:solidFill>
                                <a:latin typeface="Cambria Math"/>
                              </a:rPr>
                              <m:t>𝑚</m:t>
                            </m:r>
                          </m:num>
                          <m:den>
                            <m:r>
                              <a:rPr lang="de-DE" i="1">
                                <a:solidFill>
                                  <a:srgbClr val="0000FF"/>
                                </a:solidFill>
                                <a:latin typeface="Cambria Math"/>
                              </a:rPr>
                              <m:t>𝑛</m:t>
                            </m:r>
                          </m:den>
                        </m:f>
                      </m:e>
                    </m:box>
                  </m:oMath>
                </a14:m>
                <a:r>
                  <a:rPr lang="de-DE" dirty="0" smtClean="0">
                    <a:latin typeface="Cambria Math"/>
                    <a:ea typeface="Cambria Math"/>
                  </a:rPr>
                  <a:t>∊</a:t>
                </a:r>
                <a14:m>
                  <m:oMath xmlns:m="http://schemas.openxmlformats.org/officeDocument/2006/math">
                    <m:r>
                      <a:rPr lang="de-DE" b="0" i="1" dirty="0" smtClean="0">
                        <a:latin typeface="Cambria Math"/>
                        <a:ea typeface="Cambria Math"/>
                      </a:rPr>
                      <m:t>𝐼𝑁</m:t>
                    </m:r>
                  </m:oMath>
                </a14:m>
                <a:r>
                  <a:rPr lang="de-DE" dirty="0" smtClean="0"/>
                  <a:t>, was den </a:t>
                </a:r>
                <a:r>
                  <a:rPr lang="de-DE" dirty="0" smtClean="0"/>
                  <a:t>Lernenden </a:t>
                </a:r>
                <a:r>
                  <a:rPr lang="de-DE" dirty="0" smtClean="0"/>
                  <a:t>aber noch</a:t>
                </a:r>
                <a:r>
                  <a:rPr lang="de-DE" baseline="0" dirty="0" smtClean="0"/>
                  <a:t> nicht direkt bewusst ist. Jetzt muss man durch </a:t>
                </a:r>
                <a:r>
                  <a:rPr lang="de-DE" baseline="0" dirty="0" smtClean="0"/>
                  <a:t>Beispiele </a:t>
                </a:r>
                <a:r>
                  <a:rPr lang="de-DE" baseline="0" dirty="0" smtClean="0"/>
                  <a:t>die </a:t>
                </a:r>
                <a:r>
                  <a:rPr lang="de-DE" baseline="0" dirty="0" smtClean="0"/>
                  <a:t>Lernenden darauf </a:t>
                </a:r>
                <a:r>
                  <a:rPr lang="de-DE" baseline="0" dirty="0" smtClean="0"/>
                  <a:t>stoßen, dass diese Division nicht immer aufgehen </a:t>
                </a:r>
                <a:r>
                  <a:rPr lang="de-DE" baseline="0" dirty="0" smtClean="0"/>
                  <a:t>muss </a:t>
                </a:r>
                <a:r>
                  <a:rPr lang="de-DE" baseline="0" dirty="0" smtClean="0"/>
                  <a:t>und man dann einen echten Bruch im Exponenten stehen hat. Da eine Potenz mit rationalem Exponenten neu ist, muss diese definiert werden. Dies geht sinnvollerweise über die Wurzel.</a:t>
                </a:r>
                <a:endParaRPr lang="de-DE" dirty="0"/>
              </a:p>
            </p:txBody>
          </p:sp>
        </mc:Choice>
        <mc:Fallback xmlns="">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„Jetzt suchen wir </a:t>
                </a:r>
                <a:r>
                  <a:rPr lang="de-DE" i="0" smtClean="0">
                    <a:latin typeface="Cambria Math"/>
                  </a:rPr>
                  <a:t>∛(</a:t>
                </a:r>
                <a:r>
                  <a:rPr lang="de-DE" i="0">
                    <a:latin typeface="Cambria Math"/>
                  </a:rPr>
                  <a:t>5^</a:t>
                </a:r>
                <a:r>
                  <a:rPr lang="de-DE" i="0">
                    <a:solidFill>
                      <a:srgbClr val="008000"/>
                    </a:solidFill>
                    <a:latin typeface="Cambria Math"/>
                  </a:rPr>
                  <a:t>9 </a:t>
                </a:r>
                <a:r>
                  <a:rPr lang="de-DE" i="0" smtClean="0">
                    <a:solidFill>
                      <a:srgbClr val="008000"/>
                    </a:solidFill>
                    <a:latin typeface="Cambria Math"/>
                  </a:rPr>
                  <a:t>)</a:t>
                </a:r>
                <a:r>
                  <a:rPr lang="de-DE" dirty="0" smtClean="0"/>
                  <a:t>.Mit Ausprobieren wird es jetzt eher schwierig, also gehen wir hier besser anders ran. Wir schreiben wieder um in </a:t>
                </a:r>
                <a:r>
                  <a:rPr lang="de-DE" sz="1400" b="0" i="0" smtClean="0">
                    <a:latin typeface="Cambria Math"/>
                  </a:rPr>
                  <a:t>𝑥</a:t>
                </a:r>
                <a:r>
                  <a:rPr lang="de-DE" sz="1400" b="0" i="0" smtClean="0">
                    <a:latin typeface="Cambria Math"/>
                  </a:rPr>
                  <a:t>^</a:t>
                </a:r>
                <a:r>
                  <a:rPr lang="de-DE" sz="1400" b="0" i="0" smtClean="0">
                    <a:latin typeface="Cambria Math"/>
                  </a:rPr>
                  <a:t>3=5^</a:t>
                </a:r>
                <a:r>
                  <a:rPr lang="de-DE" sz="1400" b="0" i="0" smtClean="0">
                    <a:latin typeface="Cambria Math"/>
                  </a:rPr>
                  <a:t>9</a:t>
                </a:r>
                <a:r>
                  <a:rPr lang="de-DE" sz="1400" b="0" dirty="0" smtClean="0"/>
                  <a:t>. </a:t>
                </a:r>
                <a:r>
                  <a:rPr lang="de-DE" sz="1400" b="0" dirty="0" smtClean="0"/>
                  <a:t>Was ist denn </a:t>
                </a:r>
                <a:r>
                  <a:rPr lang="de-DE" sz="1200" b="0" i="0" smtClean="0">
                    <a:latin typeface="Cambria Math"/>
                  </a:rPr>
                  <a:t>5</a:t>
                </a:r>
                <a:r>
                  <a:rPr lang="de-DE" sz="1200" b="0" i="0" smtClean="0">
                    <a:latin typeface="Cambria Math"/>
                  </a:rPr>
                  <a:t>^</a:t>
                </a:r>
                <a:r>
                  <a:rPr lang="de-DE" sz="1200" b="0" i="0" smtClean="0">
                    <a:latin typeface="Cambria Math"/>
                  </a:rPr>
                  <a:t>9</a:t>
                </a:r>
                <a:r>
                  <a:rPr lang="de-DE" dirty="0" smtClean="0"/>
                  <a:t> ausgeschrieben?(hinschreiben).</a:t>
                </a:r>
                <a:r>
                  <a:rPr lang="de-DE" baseline="0" dirty="0" smtClean="0"/>
                  <a:t> Hat jemand eine Idee, wie man weiter vorgehen kann?“ Schüler selbst auf die Einteilung kommen lassen. Erste Überlegungen werden sein, dass man die Faktoren in drei Teile teilen muss, und dass diese Teile gleich groß sein müssen. Man sieht hier auf einen Blick, dass je drei 5er einen Teil ausmachen. Hier muss man noch nicht genau darauf eingehen, wie die Zahlen miteinander zusammenhängen. Hierzu kommt das nächste Bsp. bei dem man die Lösung nicht so leicht sehen kann:</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„Was machen wir, wenn wir </a:t>
                </a:r>
                <a:r>
                  <a:rPr lang="de-DE" i="0" smtClean="0">
                    <a:latin typeface="Cambria Math"/>
                  </a:rPr>
                  <a:t>∛(</a:t>
                </a:r>
                <a:r>
                  <a:rPr lang="de-DE" b="0" i="0" smtClean="0">
                    <a:latin typeface="Cambria Math"/>
                  </a:rPr>
                  <a:t>5^</a:t>
                </a:r>
                <a:r>
                  <a:rPr lang="de-DE" b="0" i="0" smtClean="0">
                    <a:solidFill>
                      <a:srgbClr val="008000"/>
                    </a:solidFill>
                    <a:latin typeface="Cambria Math"/>
                  </a:rPr>
                  <a:t>27 )</a:t>
                </a:r>
                <a:r>
                  <a:rPr lang="de-DE" dirty="0" smtClean="0"/>
                  <a:t> </a:t>
                </a:r>
                <a:r>
                  <a:rPr lang="de-DE" dirty="0" smtClean="0"/>
                  <a:t>berechnen müssen?“ Von den Schülern die Vorgehensweise nennen lassen:</a:t>
                </a:r>
                <a:r>
                  <a:rPr lang="de-DE" baseline="0" dirty="0" smtClean="0"/>
                  <a:t> (Erst </a:t>
                </a:r>
                <a:r>
                  <a:rPr lang="de-DE" baseline="0" dirty="0" smtClean="0"/>
                  <a:t>schreiben wir </a:t>
                </a:r>
                <a:r>
                  <a:rPr lang="de-DE" baseline="0" dirty="0" smtClean="0"/>
                  <a:t>wieder um </a:t>
                </a:r>
                <a:r>
                  <a:rPr lang="de-DE" baseline="0" dirty="0" smtClean="0"/>
                  <a:t>in </a:t>
                </a:r>
                <a:r>
                  <a:rPr lang="de-DE" sz="1200" b="0" i="0" smtClean="0">
                    <a:latin typeface="Cambria Math"/>
                  </a:rPr>
                  <a:t>𝑥^3=5^27</a:t>
                </a:r>
                <a:r>
                  <a:rPr lang="de-DE" sz="1200" b="0" dirty="0" smtClean="0"/>
                  <a:t>. </a:t>
                </a:r>
                <a:r>
                  <a:rPr lang="de-DE" sz="1200" b="0" dirty="0" smtClean="0"/>
                  <a:t>Wir </a:t>
                </a:r>
                <a:r>
                  <a:rPr lang="de-DE" sz="1200" b="0" dirty="0" smtClean="0"/>
                  <a:t>suchen eine gleichmäßige</a:t>
                </a:r>
                <a:r>
                  <a:rPr lang="de-DE" sz="1200" b="0" baseline="0" dirty="0" smtClean="0"/>
                  <a:t> Zerlegung von </a:t>
                </a:r>
                <a:r>
                  <a:rPr lang="de-DE" sz="1200" b="0" i="0" smtClean="0">
                    <a:latin typeface="Cambria Math"/>
                  </a:rPr>
                  <a:t>5^27</a:t>
                </a:r>
                <a:r>
                  <a:rPr lang="de-DE" dirty="0" smtClean="0"/>
                  <a:t> in 3 gleiche Faktoren. Schreiben</a:t>
                </a:r>
                <a:r>
                  <a:rPr lang="de-DE" baseline="0" dirty="0" smtClean="0"/>
                  <a:t> wir </a:t>
                </a:r>
                <a:r>
                  <a:rPr lang="de-DE" sz="1200" b="0" i="0" smtClean="0">
                    <a:latin typeface="Cambria Math"/>
                  </a:rPr>
                  <a:t>5^27</a:t>
                </a:r>
                <a:r>
                  <a:rPr lang="de-DE" dirty="0" smtClean="0"/>
                  <a:t>aus, so erhalten wir 5</a:t>
                </a:r>
                <a:r>
                  <a:rPr lang="de-DE" dirty="0" smtClean="0">
                    <a:latin typeface="Cambria Math"/>
                    <a:ea typeface="Cambria Math"/>
                  </a:rPr>
                  <a:t>∙….∙5. Das wollen wir jetzt</a:t>
                </a:r>
                <a:r>
                  <a:rPr lang="de-DE" baseline="0" dirty="0" smtClean="0">
                    <a:latin typeface="Cambria Math"/>
                    <a:ea typeface="Cambria Math"/>
                  </a:rPr>
                  <a:t> also in 3 Stücke unterteilen, in denen gleich oft die 5 vorkommt, also so: (</a:t>
                </a:r>
                <a:r>
                  <a:rPr lang="de-DE" dirty="0" smtClean="0"/>
                  <a:t>5</a:t>
                </a:r>
                <a:r>
                  <a:rPr lang="de-DE" dirty="0" smtClean="0">
                    <a:latin typeface="Cambria Math"/>
                    <a:ea typeface="Cambria Math"/>
                  </a:rPr>
                  <a:t>∙….∙5)∙(</a:t>
                </a:r>
                <a:r>
                  <a:rPr lang="de-DE" dirty="0" smtClean="0"/>
                  <a:t>5</a:t>
                </a:r>
                <a:r>
                  <a:rPr lang="de-DE" dirty="0" smtClean="0">
                    <a:latin typeface="Cambria Math"/>
                    <a:ea typeface="Cambria Math"/>
                  </a:rPr>
                  <a:t>∙….∙5)∙(</a:t>
                </a:r>
                <a:r>
                  <a:rPr lang="de-DE" dirty="0" smtClean="0"/>
                  <a:t>5</a:t>
                </a:r>
                <a:r>
                  <a:rPr lang="de-DE" dirty="0" smtClean="0">
                    <a:latin typeface="Cambria Math"/>
                    <a:ea typeface="Cambria Math"/>
                  </a:rPr>
                  <a:t>∙….∙5</a:t>
                </a:r>
                <a:r>
                  <a:rPr lang="de-DE" dirty="0" smtClean="0">
                    <a:latin typeface="Cambria Math"/>
                    <a:ea typeface="Cambria Math"/>
                  </a:rPr>
                  <a:t>).) „Wie </a:t>
                </a:r>
                <a:r>
                  <a:rPr lang="de-DE" dirty="0" smtClean="0">
                    <a:latin typeface="Cambria Math"/>
                    <a:ea typeface="Cambria Math"/>
                  </a:rPr>
                  <a:t>kriege ich jetzt die Anzahl der Faktoren in einem Block raus</a:t>
                </a:r>
                <a:r>
                  <a:rPr lang="de-DE" dirty="0" smtClean="0">
                    <a:latin typeface="Cambria Math"/>
                    <a:ea typeface="Cambria Math"/>
                  </a:rPr>
                  <a:t>?“ </a:t>
                </a:r>
                <a:r>
                  <a:rPr lang="de-DE" dirty="0" smtClean="0">
                    <a:latin typeface="Cambria Math"/>
                    <a:ea typeface="Cambria Math"/>
                  </a:rPr>
                  <a:t>27:3, also 9</a:t>
                </a:r>
                <a:r>
                  <a:rPr lang="de-DE" dirty="0" smtClean="0">
                    <a:latin typeface="Cambria Math"/>
                    <a:ea typeface="Cambria Math"/>
                  </a:rPr>
                  <a:t>. Wenn man nun das Ergebnis der Wurzel</a:t>
                </a:r>
                <a:r>
                  <a:rPr lang="de-DE" baseline="0" dirty="0" smtClean="0">
                    <a:latin typeface="Cambria Math"/>
                    <a:ea typeface="Cambria Math"/>
                  </a:rPr>
                  <a:t> hinschreibt, sollte den Schülern auffallen, dass der Exponent des Radikanden durch den Wurzelexponenten geteilt wurde. Ist dies nicht der Fall, muss man die Schüler darauf schubsen, ob ihnen etwas auffällt. Sollte dies gar nicht der Fall sein, evtl. das darauffolgende Beispiel zuerst machen, und danach nochmal nachfragen, dann die Beziehung der Pfeile einzeichnen.</a:t>
                </a:r>
                <a:endParaRPr lang="de-DE" dirty="0" smtClean="0">
                  <a:latin typeface="Cambria Math"/>
                  <a:ea typeface="Cambria Math"/>
                </a:endParaRPr>
              </a:p>
              <a:p>
                <a:endParaRPr lang="de-DE" dirty="0" smtClean="0"/>
              </a:p>
              <a:p>
                <a:r>
                  <a:rPr lang="de-DE" dirty="0" smtClean="0"/>
                  <a:t>Spätestens</a:t>
                </a:r>
                <a:r>
                  <a:rPr lang="de-DE" baseline="0" dirty="0" smtClean="0"/>
                  <a:t> nach dem 3. Bsp. ist jedem Schüler die allgemeine Formel einsichtig (auch von den Schülern kommen lassen). Das Problem ist noch, dass die allg. Formel erstmal nur hergeleitet wurde für </a:t>
                </a:r>
                <a:r>
                  <a:rPr lang="de-DE" i="0" smtClean="0">
                    <a:latin typeface="Cambria Math"/>
                  </a:rPr>
                  <a:t>□(64&amp;</a:t>
                </a:r>
                <a:r>
                  <a:rPr lang="de-DE" i="0">
                    <a:solidFill>
                      <a:srgbClr val="008000"/>
                    </a:solidFill>
                    <a:latin typeface="Cambria Math"/>
                  </a:rPr>
                  <a:t>𝑚</a:t>
                </a:r>
                <a:r>
                  <a:rPr lang="de-DE" i="0" smtClean="0">
                    <a:solidFill>
                      <a:srgbClr val="008000"/>
                    </a:solidFill>
                    <a:latin typeface="Cambria Math"/>
                  </a:rPr>
                  <a:t>/</a:t>
                </a:r>
                <a:r>
                  <a:rPr lang="de-DE" i="0">
                    <a:solidFill>
                      <a:srgbClr val="0000FF"/>
                    </a:solidFill>
                    <a:latin typeface="Cambria Math"/>
                  </a:rPr>
                  <a:t>𝑛)</a:t>
                </a:r>
                <a:r>
                  <a:rPr lang="de-DE" dirty="0" smtClean="0">
                    <a:latin typeface="Cambria Math"/>
                    <a:ea typeface="Cambria Math"/>
                  </a:rPr>
                  <a:t>∊</a:t>
                </a:r>
                <a:r>
                  <a:rPr lang="de-DE" b="0" i="0" dirty="0" smtClean="0">
                    <a:latin typeface="Cambria Math"/>
                    <a:ea typeface="Cambria Math"/>
                  </a:rPr>
                  <a:t>𝐼𝑁</a:t>
                </a:r>
                <a:r>
                  <a:rPr lang="de-DE" dirty="0" smtClean="0"/>
                  <a:t>, was den Schülern aber noch</a:t>
                </a:r>
                <a:r>
                  <a:rPr lang="de-DE" baseline="0" dirty="0" smtClean="0"/>
                  <a:t> nicht direkt bewusst ist. Jetzt muss man durch </a:t>
                </a:r>
                <a:r>
                  <a:rPr lang="de-DE" baseline="0" dirty="0" err="1" smtClean="0"/>
                  <a:t>Bspe</a:t>
                </a:r>
                <a:r>
                  <a:rPr lang="de-DE" baseline="0" dirty="0" smtClean="0"/>
                  <a:t> die Schüler darauf stoßen, dass diese Division nicht immer aufgehen muss, und man dann einen echten Bruch im Exponenten stehen hat. Da eine Potenz mit rationalem Exponenten neu ist, muss diese definiert werden. Dies geht sinnvollerweise über die Wurzel.</a:t>
                </a:r>
                <a:endParaRPr lang="de-DE" dirty="0"/>
              </a:p>
            </p:txBody>
          </p:sp>
        </mc:Fallback>
      </mc:AlternateContent>
    </p:spTree>
    <p:extLst>
      <p:ext uri="{BB962C8B-B14F-4D97-AF65-F5344CB8AC3E}">
        <p14:creationId xmlns:p14="http://schemas.microsoft.com/office/powerpoint/2010/main" val="19500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lvl1pPr>
              <a:defRPr sz="32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5" name="Fußzeilenplatzhalter 4"/>
          <p:cNvSpPr>
            <a:spLocks noGrp="1"/>
          </p:cNvSpPr>
          <p:nvPr>
            <p:ph type="ftr" sz="quarter" idx="11"/>
          </p:nvPr>
        </p:nvSpPr>
        <p:spPr>
          <a:xfrm>
            <a:off x="2343150" y="9181395"/>
            <a:ext cx="2171700" cy="527403"/>
          </a:xfrm>
          <a:prstGeom prst="rect">
            <a:avLst/>
          </a:prstGeom>
        </p:spPr>
        <p:txBody>
          <a:bodyPr/>
          <a:lstStyle/>
          <a:p>
            <a:endParaRPr lang="de-DE"/>
          </a:p>
        </p:txBody>
      </p:sp>
      <p:sp>
        <p:nvSpPr>
          <p:cNvPr id="6" name="Foliennummernplatzhalter 5"/>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4587125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5" name="Fußzeilenplatzhalter 4"/>
          <p:cNvSpPr>
            <a:spLocks noGrp="1"/>
          </p:cNvSpPr>
          <p:nvPr>
            <p:ph type="ftr" sz="quarter" idx="11"/>
          </p:nvPr>
        </p:nvSpPr>
        <p:spPr>
          <a:xfrm>
            <a:off x="2343150" y="9181395"/>
            <a:ext cx="2171700" cy="527403"/>
          </a:xfrm>
          <a:prstGeom prst="rect">
            <a:avLst/>
          </a:prstGeom>
        </p:spPr>
        <p:txBody>
          <a:bodyPr/>
          <a:lstStyle/>
          <a:p>
            <a:endParaRPr lang="de-DE"/>
          </a:p>
        </p:txBody>
      </p:sp>
      <p:sp>
        <p:nvSpPr>
          <p:cNvPr id="6" name="Foliennummernplatzhalter 5"/>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2927844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0"/>
            <a:ext cx="1543050" cy="845220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396700"/>
            <a:ext cx="4514850" cy="845220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5" name="Fußzeilenplatzhalter 4"/>
          <p:cNvSpPr>
            <a:spLocks noGrp="1"/>
          </p:cNvSpPr>
          <p:nvPr>
            <p:ph type="ftr" sz="quarter" idx="11"/>
          </p:nvPr>
        </p:nvSpPr>
        <p:spPr>
          <a:xfrm>
            <a:off x="2343150" y="9181395"/>
            <a:ext cx="2171700" cy="527403"/>
          </a:xfrm>
          <a:prstGeom prst="rect">
            <a:avLst/>
          </a:prstGeom>
        </p:spPr>
        <p:txBody>
          <a:bodyPr/>
          <a:lstStyle/>
          <a:p>
            <a:endParaRPr lang="de-DE"/>
          </a:p>
        </p:txBody>
      </p:sp>
      <p:sp>
        <p:nvSpPr>
          <p:cNvPr id="6" name="Foliennummernplatzhalter 5"/>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108464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5" name="Fußzeilenplatzhalter 4"/>
          <p:cNvSpPr>
            <a:spLocks noGrp="1"/>
          </p:cNvSpPr>
          <p:nvPr>
            <p:ph type="ftr" sz="quarter" idx="11"/>
          </p:nvPr>
        </p:nvSpPr>
        <p:spPr>
          <a:xfrm>
            <a:off x="2343150" y="9181395"/>
            <a:ext cx="2171700" cy="527403"/>
          </a:xfrm>
          <a:prstGeom prst="rect">
            <a:avLst/>
          </a:prstGeom>
        </p:spPr>
        <p:txBody>
          <a:bodyPr/>
          <a:lstStyle/>
          <a:p>
            <a:endParaRPr lang="de-DE"/>
          </a:p>
        </p:txBody>
      </p:sp>
      <p:sp>
        <p:nvSpPr>
          <p:cNvPr id="6" name="Foliennummernplatzhalter 5"/>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27360933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5" name="Fußzeilenplatzhalter 4"/>
          <p:cNvSpPr>
            <a:spLocks noGrp="1"/>
          </p:cNvSpPr>
          <p:nvPr>
            <p:ph type="ftr" sz="quarter" idx="11"/>
          </p:nvPr>
        </p:nvSpPr>
        <p:spPr>
          <a:xfrm>
            <a:off x="2343150" y="9181395"/>
            <a:ext cx="2171700" cy="527403"/>
          </a:xfrm>
          <a:prstGeom prst="rect">
            <a:avLst/>
          </a:prstGeom>
        </p:spPr>
        <p:txBody>
          <a:bodyPr/>
          <a:lstStyle/>
          <a:p>
            <a:endParaRPr lang="de-DE"/>
          </a:p>
        </p:txBody>
      </p:sp>
      <p:sp>
        <p:nvSpPr>
          <p:cNvPr id="6" name="Foliennummernplatzhalter 5"/>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341196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6" name="Fußzeilenplatzhalter 5"/>
          <p:cNvSpPr>
            <a:spLocks noGrp="1"/>
          </p:cNvSpPr>
          <p:nvPr>
            <p:ph type="ftr" sz="quarter" idx="11"/>
          </p:nvPr>
        </p:nvSpPr>
        <p:spPr>
          <a:xfrm>
            <a:off x="2343150" y="9181395"/>
            <a:ext cx="2171700" cy="527403"/>
          </a:xfrm>
          <a:prstGeom prst="rect">
            <a:avLst/>
          </a:prstGeom>
        </p:spPr>
        <p:txBody>
          <a:bodyPr/>
          <a:lstStyle/>
          <a:p>
            <a:endParaRPr lang="de-DE"/>
          </a:p>
        </p:txBody>
      </p:sp>
      <p:sp>
        <p:nvSpPr>
          <p:cNvPr id="7" name="Foliennummernplatzhalter 6"/>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402994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8" name="Fußzeilenplatzhalter 7"/>
          <p:cNvSpPr>
            <a:spLocks noGrp="1"/>
          </p:cNvSpPr>
          <p:nvPr>
            <p:ph type="ftr" sz="quarter" idx="11"/>
          </p:nvPr>
        </p:nvSpPr>
        <p:spPr>
          <a:xfrm>
            <a:off x="2343150" y="9181395"/>
            <a:ext cx="2171700" cy="527403"/>
          </a:xfrm>
          <a:prstGeom prst="rect">
            <a:avLst/>
          </a:prstGeom>
        </p:spPr>
        <p:txBody>
          <a:bodyPr/>
          <a:lstStyle/>
          <a:p>
            <a:endParaRPr lang="de-DE"/>
          </a:p>
        </p:txBody>
      </p:sp>
      <p:sp>
        <p:nvSpPr>
          <p:cNvPr id="9" name="Foliennummernplatzhalter 8"/>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340429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4" name="Fußzeilenplatzhalter 3"/>
          <p:cNvSpPr>
            <a:spLocks noGrp="1"/>
          </p:cNvSpPr>
          <p:nvPr>
            <p:ph type="ftr" sz="quarter" idx="11"/>
          </p:nvPr>
        </p:nvSpPr>
        <p:spPr>
          <a:xfrm>
            <a:off x="2343150" y="9181395"/>
            <a:ext cx="2171700" cy="527403"/>
          </a:xfrm>
          <a:prstGeom prst="rect">
            <a:avLst/>
          </a:prstGeom>
        </p:spPr>
        <p:txBody>
          <a:bodyPr/>
          <a:lstStyle/>
          <a:p>
            <a:endParaRPr lang="de-DE"/>
          </a:p>
        </p:txBody>
      </p:sp>
      <p:sp>
        <p:nvSpPr>
          <p:cNvPr id="5" name="Foliennummernplatzhalter 4"/>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290903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3" name="Fußzeilenplatzhalter 2"/>
          <p:cNvSpPr>
            <a:spLocks noGrp="1"/>
          </p:cNvSpPr>
          <p:nvPr>
            <p:ph type="ftr" sz="quarter" idx="11"/>
          </p:nvPr>
        </p:nvSpPr>
        <p:spPr>
          <a:xfrm>
            <a:off x="2343150" y="9181395"/>
            <a:ext cx="2171700" cy="527403"/>
          </a:xfrm>
          <a:prstGeom prst="rect">
            <a:avLst/>
          </a:prstGeom>
        </p:spPr>
        <p:txBody>
          <a:bodyPr/>
          <a:lstStyle/>
          <a:p>
            <a:endParaRPr lang="de-DE"/>
          </a:p>
        </p:txBody>
      </p:sp>
      <p:sp>
        <p:nvSpPr>
          <p:cNvPr id="4" name="Foliennummernplatzhalter 3"/>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189068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6" name="Fußzeilenplatzhalter 5"/>
          <p:cNvSpPr>
            <a:spLocks noGrp="1"/>
          </p:cNvSpPr>
          <p:nvPr>
            <p:ph type="ftr" sz="quarter" idx="11"/>
          </p:nvPr>
        </p:nvSpPr>
        <p:spPr>
          <a:xfrm>
            <a:off x="2343150" y="9181395"/>
            <a:ext cx="2171700" cy="527403"/>
          </a:xfrm>
          <a:prstGeom prst="rect">
            <a:avLst/>
          </a:prstGeom>
        </p:spPr>
        <p:txBody>
          <a:bodyPr/>
          <a:lstStyle/>
          <a:p>
            <a:endParaRPr lang="de-DE"/>
          </a:p>
        </p:txBody>
      </p:sp>
      <p:sp>
        <p:nvSpPr>
          <p:cNvPr id="7" name="Foliennummernplatzhalter 6"/>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211691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342900" y="9181395"/>
            <a:ext cx="1600200" cy="527403"/>
          </a:xfrm>
          <a:prstGeom prst="rect">
            <a:avLst/>
          </a:prstGeom>
        </p:spPr>
        <p:txBody>
          <a:bodyPr/>
          <a:lstStyle/>
          <a:p>
            <a:fld id="{FA835C35-3510-4B03-9801-C98EDEFE4D9F}" type="datetimeFigureOut">
              <a:rPr lang="de-DE" smtClean="0"/>
              <a:t>10.09.2014</a:t>
            </a:fld>
            <a:endParaRPr lang="de-DE"/>
          </a:p>
        </p:txBody>
      </p:sp>
      <p:sp>
        <p:nvSpPr>
          <p:cNvPr id="6" name="Fußzeilenplatzhalter 5"/>
          <p:cNvSpPr>
            <a:spLocks noGrp="1"/>
          </p:cNvSpPr>
          <p:nvPr>
            <p:ph type="ftr" sz="quarter" idx="11"/>
          </p:nvPr>
        </p:nvSpPr>
        <p:spPr>
          <a:xfrm>
            <a:off x="2343150" y="9181395"/>
            <a:ext cx="2171700" cy="527403"/>
          </a:xfrm>
          <a:prstGeom prst="rect">
            <a:avLst/>
          </a:prstGeom>
        </p:spPr>
        <p:txBody>
          <a:bodyPr/>
          <a:lstStyle/>
          <a:p>
            <a:endParaRPr lang="de-DE"/>
          </a:p>
        </p:txBody>
      </p:sp>
      <p:sp>
        <p:nvSpPr>
          <p:cNvPr id="7" name="Foliennummernplatzhalter 6"/>
          <p:cNvSpPr>
            <a:spLocks noGrp="1"/>
          </p:cNvSpPr>
          <p:nvPr>
            <p:ph type="sldNum" sz="quarter" idx="12"/>
          </p:nvPr>
        </p:nvSpPr>
        <p:spPr>
          <a:xfrm>
            <a:off x="4914900" y="9181395"/>
            <a:ext cx="1600200" cy="527403"/>
          </a:xfrm>
          <a:prstGeom prst="rect">
            <a:avLst/>
          </a:prstGeom>
        </p:spPr>
        <p:txBody>
          <a:bodyPr/>
          <a:lstStyle/>
          <a:p>
            <a:fld id="{DF376BC8-1EED-4794-9157-423855CB1FAC}" type="slidenum">
              <a:rPr lang="de-DE" smtClean="0"/>
              <a:t>‹Nr.›</a:t>
            </a:fld>
            <a:endParaRPr lang="de-DE"/>
          </a:p>
        </p:txBody>
      </p:sp>
    </p:spTree>
    <p:extLst>
      <p:ext uri="{BB962C8B-B14F-4D97-AF65-F5344CB8AC3E}">
        <p14:creationId xmlns:p14="http://schemas.microsoft.com/office/powerpoint/2010/main" val="191188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272480"/>
            <a:ext cx="6172200" cy="523853"/>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42900" y="1064568"/>
            <a:ext cx="6172200" cy="8568951"/>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588958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1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4.png"/><Relationship Id="rId18" Type="http://schemas.openxmlformats.org/officeDocument/2006/relationships/image" Target="../media/image2.png"/><Relationship Id="rId3" Type="http://schemas.openxmlformats.org/officeDocument/2006/relationships/image" Target="../media/image15.png"/><Relationship Id="rId7" Type="http://schemas.openxmlformats.org/officeDocument/2006/relationships/image" Target="../media/image5.png"/><Relationship Id="rId17" Type="http://schemas.openxmlformats.org/officeDocument/2006/relationships/image" Target="../media/image13.png"/><Relationship Id="rId12" Type="http://schemas.openxmlformats.org/officeDocument/2006/relationships/image" Target="../media/image9.png"/><Relationship Id="rId2" Type="http://schemas.openxmlformats.org/officeDocument/2006/relationships/notesSlide" Target="../notesSlides/notesSlide2.xml"/><Relationship Id="rId16" Type="http://schemas.openxmlformats.org/officeDocument/2006/relationships/image" Target="../media/image12.png"/><Relationship Id="rId1" Type="http://schemas.openxmlformats.org/officeDocument/2006/relationships/slideLayout" Target="../slideLayouts/slideLayout2.xml"/><Relationship Id="rId11" Type="http://schemas.openxmlformats.org/officeDocument/2006/relationships/image" Target="../media/image3.png"/><Relationship Id="rId15" Type="http://schemas.openxmlformats.org/officeDocument/2006/relationships/image" Target="../media/image11.png"/><Relationship Id="rId10" Type="http://schemas.openxmlformats.org/officeDocument/2006/relationships/image" Target="../media/image8.png"/><Relationship Id="rId4" Type="http://schemas.openxmlformats.org/officeDocument/2006/relationships/image" Target="../media/image1.png"/><Relationship Id="rId9" Type="http://schemas.openxmlformats.org/officeDocument/2006/relationships/image" Target="../media/image7.png"/><Relationship Id="rId1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309354588"/>
              </p:ext>
            </p:extLst>
          </p:nvPr>
        </p:nvGraphicFramePr>
        <p:xfrm>
          <a:off x="339772" y="2216696"/>
          <a:ext cx="6124575" cy="1642110"/>
        </p:xfrm>
        <a:graphic>
          <a:graphicData uri="http://schemas.openxmlformats.org/drawingml/2006/table">
            <a:tbl>
              <a:tblPr firstRow="1" firstCol="1" bandRow="1">
                <a:tableStyleId>{5940675A-B579-460E-94D1-54222C63F5DA}</a:tableStyleId>
              </a:tblPr>
              <a:tblGrid>
                <a:gridCol w="2432293"/>
                <a:gridCol w="3692282"/>
              </a:tblGrid>
              <a:tr h="222820">
                <a:tc>
                  <a:txBody>
                    <a:bodyPr/>
                    <a:lstStyle/>
                    <a:p>
                      <a:pPr algn="l">
                        <a:spcAft>
                          <a:spcPts val="0"/>
                        </a:spcAft>
                      </a:pPr>
                      <a:r>
                        <a:rPr lang="de-DE" sz="1200" noProof="0" dirty="0" smtClean="0">
                          <a:effectLst/>
                        </a:rPr>
                        <a:t>Thema</a:t>
                      </a:r>
                      <a:endParaRPr lang="de-DE" sz="1200" noProof="0" dirty="0">
                        <a:effectLst/>
                        <a:latin typeface="Arial"/>
                        <a:ea typeface="Times New Roman"/>
                        <a:cs typeface="Times New Roman"/>
                      </a:endParaRPr>
                    </a:p>
                  </a:txBody>
                  <a:tcPr marL="36195" marR="36195" marT="36195" marB="36195">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l">
                        <a:spcAft>
                          <a:spcPts val="0"/>
                        </a:spcAft>
                      </a:pPr>
                      <a:r>
                        <a:rPr lang="de-DE" sz="1200" dirty="0" smtClean="0">
                          <a:effectLst/>
                        </a:rPr>
                        <a:t>Einführung der n-</a:t>
                      </a:r>
                      <a:r>
                        <a:rPr lang="de-DE" sz="1200" dirty="0" err="1" smtClean="0">
                          <a:effectLst/>
                        </a:rPr>
                        <a:t>ten</a:t>
                      </a:r>
                      <a:r>
                        <a:rPr lang="de-DE" sz="1200" dirty="0" smtClean="0">
                          <a:effectLst/>
                        </a:rPr>
                        <a:t> Wurzel</a:t>
                      </a:r>
                      <a:endParaRPr lang="de-DE" sz="1200" dirty="0">
                        <a:effectLst/>
                        <a:latin typeface="Arial"/>
                        <a:ea typeface="Times New Roman"/>
                        <a:cs typeface="Times New Roman"/>
                      </a:endParaRPr>
                    </a:p>
                  </a:txBody>
                  <a:tcPr marL="36195" marR="36195" marT="36195" marB="36195">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222820">
                <a:tc>
                  <a:txBody>
                    <a:bodyPr/>
                    <a:lstStyle/>
                    <a:p>
                      <a:pPr algn="l">
                        <a:spcAft>
                          <a:spcPts val="0"/>
                        </a:spcAft>
                      </a:pPr>
                      <a:r>
                        <a:rPr lang="en-GB" sz="1200">
                          <a:effectLst/>
                        </a:rPr>
                        <a:t>Stoffzusammenhang</a:t>
                      </a:r>
                      <a:endParaRPr lang="de-DE" sz="1200">
                        <a:effectLst/>
                        <a:latin typeface="Arial"/>
                        <a:ea typeface="Times New Roman"/>
                        <a:cs typeface="Times New Roman"/>
                      </a:endParaRPr>
                    </a:p>
                  </a:txBody>
                  <a:tcPr marL="36195" marR="36195" marT="36195" marB="36195">
                    <a:lnL w="12700" cap="flat" cmpd="sng" algn="ctr">
                      <a:noFill/>
                      <a:prstDash val="solid"/>
                      <a:round/>
                      <a:headEnd type="none" w="med" len="med"/>
                      <a:tailEnd type="none" w="med" len="med"/>
                    </a:lnL>
                  </a:tcPr>
                </a:tc>
                <a:tc>
                  <a:txBody>
                    <a:bodyPr/>
                    <a:lstStyle/>
                    <a:p>
                      <a:pPr algn="l">
                        <a:spcAft>
                          <a:spcPts val="0"/>
                        </a:spcAft>
                      </a:pPr>
                      <a:r>
                        <a:rPr lang="en-GB" sz="1200" dirty="0" smtClean="0">
                          <a:effectLst/>
                        </a:rPr>
                        <a:t>Reelle</a:t>
                      </a:r>
                      <a:r>
                        <a:rPr lang="en-GB" sz="1200" baseline="0" dirty="0" smtClean="0">
                          <a:effectLst/>
                        </a:rPr>
                        <a:t>  </a:t>
                      </a:r>
                      <a:r>
                        <a:rPr lang="de-DE" sz="1200" baseline="0" noProof="0" dirty="0" smtClean="0">
                          <a:effectLst/>
                        </a:rPr>
                        <a:t>Zahlen</a:t>
                      </a:r>
                      <a:endParaRPr lang="de-DE" sz="1200" noProof="0" dirty="0">
                        <a:effectLst/>
                        <a:latin typeface="Arial"/>
                        <a:ea typeface="Times New Roman"/>
                        <a:cs typeface="Times New Roman"/>
                      </a:endParaRPr>
                    </a:p>
                  </a:txBody>
                  <a:tcPr marL="36195" marR="36195" marT="36195" marB="36195">
                    <a:lnR w="12700" cap="flat" cmpd="sng" algn="ctr">
                      <a:noFill/>
                      <a:prstDash val="solid"/>
                      <a:round/>
                      <a:headEnd type="none" w="med" len="med"/>
                      <a:tailEnd type="none" w="med" len="med"/>
                    </a:lnR>
                  </a:tcPr>
                </a:tc>
              </a:tr>
              <a:tr h="222820">
                <a:tc>
                  <a:txBody>
                    <a:bodyPr/>
                    <a:lstStyle/>
                    <a:p>
                      <a:pPr algn="l">
                        <a:spcAft>
                          <a:spcPts val="0"/>
                        </a:spcAft>
                      </a:pPr>
                      <a:r>
                        <a:rPr lang="en-GB" sz="1200">
                          <a:effectLst/>
                        </a:rPr>
                        <a:t>Jahrgangsstufe</a:t>
                      </a:r>
                      <a:endParaRPr lang="de-DE" sz="1200">
                        <a:effectLst/>
                        <a:latin typeface="Arial"/>
                        <a:ea typeface="Times New Roman"/>
                        <a:cs typeface="Times New Roman"/>
                      </a:endParaRPr>
                    </a:p>
                  </a:txBody>
                  <a:tcPr marL="36195" marR="36195" marT="36195" marB="36195">
                    <a:lnL w="12700" cap="flat" cmpd="sng" algn="ctr">
                      <a:noFill/>
                      <a:prstDash val="solid"/>
                      <a:round/>
                      <a:headEnd type="none" w="med" len="med"/>
                      <a:tailEnd type="none" w="med" len="med"/>
                    </a:lnL>
                  </a:tcPr>
                </a:tc>
                <a:tc>
                  <a:txBody>
                    <a:bodyPr/>
                    <a:lstStyle/>
                    <a:p>
                      <a:pPr algn="l">
                        <a:spcAft>
                          <a:spcPts val="0"/>
                        </a:spcAft>
                      </a:pPr>
                      <a:r>
                        <a:rPr lang="en-GB" sz="1200" dirty="0" smtClean="0">
                          <a:effectLst/>
                        </a:rPr>
                        <a:t>9</a:t>
                      </a:r>
                      <a:endParaRPr lang="de-DE" sz="1200" dirty="0">
                        <a:effectLst/>
                        <a:latin typeface="Arial"/>
                        <a:ea typeface="Times New Roman"/>
                        <a:cs typeface="Times New Roman"/>
                      </a:endParaRPr>
                    </a:p>
                  </a:txBody>
                  <a:tcPr marL="36195" marR="36195" marT="36195" marB="36195">
                    <a:lnR w="12700" cap="flat" cmpd="sng" algn="ctr">
                      <a:noFill/>
                      <a:prstDash val="solid"/>
                      <a:round/>
                      <a:headEnd type="none" w="med" len="med"/>
                      <a:tailEnd type="none" w="med" len="med"/>
                    </a:lnR>
                  </a:tcPr>
                </a:tc>
              </a:tr>
              <a:tr h="382452">
                <a:tc>
                  <a:txBody>
                    <a:bodyPr/>
                    <a:lstStyle/>
                    <a:p>
                      <a:pPr algn="l">
                        <a:spcAft>
                          <a:spcPts val="0"/>
                        </a:spcAft>
                      </a:pPr>
                      <a:r>
                        <a:rPr lang="en-GB" sz="1200">
                          <a:effectLst/>
                        </a:rPr>
                        <a:t>Inhaltsbezogene Kompetenzbereiche</a:t>
                      </a:r>
                      <a:endParaRPr lang="de-DE" sz="1200">
                        <a:effectLst/>
                        <a:latin typeface="Arial"/>
                        <a:ea typeface="Times New Roman"/>
                        <a:cs typeface="Times New Roman"/>
                      </a:endParaRPr>
                    </a:p>
                  </a:txBody>
                  <a:tcPr marL="36195" marR="36195" marT="36195" marB="36195">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spcAft>
                          <a:spcPts val="0"/>
                        </a:spcAft>
                      </a:pPr>
                      <a:r>
                        <a:rPr lang="de-DE" sz="1200" dirty="0" smtClean="0">
                          <a:effectLst/>
                          <a:latin typeface="Arial"/>
                          <a:ea typeface="Times New Roman"/>
                          <a:cs typeface="Times New Roman"/>
                        </a:rPr>
                        <a:t>Erweiterung</a:t>
                      </a:r>
                      <a:r>
                        <a:rPr lang="de-DE" sz="1200" baseline="0" dirty="0" smtClean="0">
                          <a:effectLst/>
                          <a:latin typeface="Arial"/>
                          <a:ea typeface="Times New Roman"/>
                          <a:cs typeface="Times New Roman"/>
                        </a:rPr>
                        <a:t> des bekannten Zahlenbereichs, Umgang mit Wurzeln und Potenzen</a:t>
                      </a:r>
                      <a:endParaRPr lang="de-DE" sz="1200" dirty="0">
                        <a:effectLst/>
                        <a:latin typeface="Arial"/>
                        <a:ea typeface="Times New Roman"/>
                        <a:cs typeface="Times New Roman"/>
                      </a:endParaRPr>
                    </a:p>
                  </a:txBody>
                  <a:tcPr marL="36195" marR="36195" marT="36195" marB="36195">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82452">
                <a:tc>
                  <a:txBody>
                    <a:bodyPr/>
                    <a:lstStyle/>
                    <a:p>
                      <a:pPr algn="l">
                        <a:spcAft>
                          <a:spcPts val="0"/>
                        </a:spcAft>
                      </a:pPr>
                      <a:r>
                        <a:rPr lang="en-GB" sz="1200" dirty="0" err="1">
                          <a:effectLst/>
                        </a:rPr>
                        <a:t>Prozessbezogene</a:t>
                      </a:r>
                      <a:r>
                        <a:rPr lang="en-GB" sz="1200" dirty="0">
                          <a:effectLst/>
                        </a:rPr>
                        <a:t> </a:t>
                      </a:r>
                      <a:r>
                        <a:rPr lang="en-GB" sz="1200" dirty="0" err="1">
                          <a:effectLst/>
                        </a:rPr>
                        <a:t>Kompetenzen</a:t>
                      </a:r>
                      <a:endParaRPr lang="de-DE" sz="1200" dirty="0">
                        <a:effectLst/>
                        <a:latin typeface="Arial"/>
                        <a:ea typeface="Times New Roman"/>
                        <a:cs typeface="Times New Roman"/>
                      </a:endParaRPr>
                    </a:p>
                  </a:txBody>
                  <a:tcPr marL="36195" marR="36195" marT="36195" marB="3619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a:spcAft>
                          <a:spcPts val="0"/>
                        </a:spcAft>
                      </a:pPr>
                      <a:r>
                        <a:rPr lang="de-DE" sz="1200" dirty="0" smtClean="0">
                          <a:effectLst/>
                          <a:latin typeface="Arial"/>
                          <a:ea typeface="Times New Roman"/>
                          <a:cs typeface="Times New Roman"/>
                        </a:rPr>
                        <a:t>Problemlösen, Modellieren, geschickte</a:t>
                      </a:r>
                      <a:r>
                        <a:rPr lang="de-DE" sz="1200" baseline="0" dirty="0" smtClean="0">
                          <a:effectLst/>
                          <a:latin typeface="Arial"/>
                          <a:ea typeface="Times New Roman"/>
                          <a:cs typeface="Times New Roman"/>
                        </a:rPr>
                        <a:t> Vorgehensweisen</a:t>
                      </a:r>
                      <a:endParaRPr lang="de-DE" sz="1200" dirty="0">
                        <a:effectLst/>
                        <a:latin typeface="Arial"/>
                        <a:ea typeface="Times New Roman"/>
                        <a:cs typeface="Times New Roman"/>
                      </a:endParaRPr>
                    </a:p>
                  </a:txBody>
                  <a:tcPr marL="36195" marR="36195" marT="36195" marB="3619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6" name="Rectangle 7"/>
          <p:cNvSpPr>
            <a:spLocks noChangeArrowheads="1"/>
          </p:cNvSpPr>
          <p:nvPr/>
        </p:nvSpPr>
        <p:spPr bwMode="auto">
          <a:xfrm>
            <a:off x="366713" y="45889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dirty="0"/>
          </a:p>
        </p:txBody>
      </p:sp>
      <p:sp>
        <p:nvSpPr>
          <p:cNvPr id="8" name="Textfeld 7"/>
          <p:cNvSpPr txBox="1"/>
          <p:nvPr/>
        </p:nvSpPr>
        <p:spPr>
          <a:xfrm>
            <a:off x="335540" y="488504"/>
            <a:ext cx="2281587" cy="1295739"/>
          </a:xfrm>
          <a:prstGeom prst="rect">
            <a:avLst/>
          </a:prstGeom>
          <a:noFill/>
        </p:spPr>
        <p:txBody>
          <a:bodyPr wrap="none" rtlCol="0">
            <a:spAutoFit/>
          </a:bodyPr>
          <a:lstStyle/>
          <a:p>
            <a:pPr marL="685800" algn="just">
              <a:lnSpc>
                <a:spcPct val="115000"/>
              </a:lnSpc>
              <a:spcAft>
                <a:spcPts val="0"/>
              </a:spcAft>
              <a:tabLst>
                <a:tab pos="685800" algn="l"/>
              </a:tabLst>
            </a:pPr>
            <a:r>
              <a:rPr lang="de-DE" sz="1000" b="1" dirty="0">
                <a:solidFill>
                  <a:srgbClr val="284780"/>
                </a:solidFill>
                <a:latin typeface="Arial" panose="020B0604020202020204" pitchFamily="34" charset="0"/>
                <a:ea typeface="Calibri" panose="020F0502020204030204" pitchFamily="34" charset="0"/>
                <a:cs typeface="Times New Roman" panose="02020603050405020304" pitchFamily="18" charset="0"/>
              </a:rPr>
              <a:t> </a:t>
            </a:r>
            <a:endParaRPr lang="de-DE" sz="9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15000"/>
              </a:lnSpc>
              <a:tabLst>
                <a:tab pos="685800" algn="l"/>
              </a:tabLst>
            </a:pPr>
            <a:r>
              <a:rPr lang="de-DE" sz="2000" b="1" dirty="0">
                <a:solidFill>
                  <a:srgbClr val="284780"/>
                </a:solidFill>
                <a:latin typeface="Arial" panose="020B0604020202020204" pitchFamily="34" charset="0"/>
                <a:ea typeface="Calibri" panose="020F0502020204030204" pitchFamily="34" charset="0"/>
                <a:cs typeface="Times New Roman" panose="02020603050405020304" pitchFamily="18" charset="0"/>
              </a:rPr>
              <a:t>n</a:t>
            </a:r>
            <a:r>
              <a:rPr lang="de-DE" sz="2000" b="1" dirty="0" smtClean="0">
                <a:solidFill>
                  <a:srgbClr val="284780"/>
                </a:solidFill>
                <a:latin typeface="Arial" panose="020B0604020202020204" pitchFamily="34" charset="0"/>
                <a:ea typeface="Calibri" panose="020F0502020204030204" pitchFamily="34" charset="0"/>
                <a:cs typeface="Times New Roman" panose="02020603050405020304" pitchFamily="18" charset="0"/>
              </a:rPr>
              <a:t>-</a:t>
            </a:r>
            <a:r>
              <a:rPr lang="de-DE" sz="2000" b="1" dirty="0" err="1" smtClean="0">
                <a:solidFill>
                  <a:srgbClr val="284780"/>
                </a:solidFill>
                <a:latin typeface="Arial" panose="020B0604020202020204" pitchFamily="34" charset="0"/>
                <a:ea typeface="Calibri" panose="020F0502020204030204" pitchFamily="34" charset="0"/>
                <a:cs typeface="Times New Roman" panose="02020603050405020304" pitchFamily="18" charset="0"/>
              </a:rPr>
              <a:t>te</a:t>
            </a:r>
            <a:r>
              <a:rPr lang="de-DE" sz="2000" b="1" dirty="0" smtClean="0">
                <a:solidFill>
                  <a:srgbClr val="284780"/>
                </a:solidFill>
                <a:latin typeface="Arial" panose="020B0604020202020204" pitchFamily="34" charset="0"/>
                <a:ea typeface="Calibri" panose="020F0502020204030204" pitchFamily="34" charset="0"/>
                <a:cs typeface="Times New Roman" panose="02020603050405020304" pitchFamily="18" charset="0"/>
              </a:rPr>
              <a:t> Wurzel</a:t>
            </a:r>
          </a:p>
          <a:p>
            <a:pPr marL="685800" algn="just">
              <a:lnSpc>
                <a:spcPct val="115000"/>
              </a:lnSpc>
              <a:tabLst>
                <a:tab pos="685800" algn="l"/>
              </a:tabLst>
            </a:pPr>
            <a:endParaRPr lang="de-DE" sz="600" b="1" dirty="0" smtClean="0">
              <a:solidFill>
                <a:srgbClr val="284780"/>
              </a:solidFill>
              <a:latin typeface="Arial" panose="020B0604020202020204" pitchFamily="34" charset="0"/>
              <a:ea typeface="Calibri" panose="020F0502020204030204" pitchFamily="34" charset="0"/>
              <a:cs typeface="Times New Roman" panose="02020603050405020304" pitchFamily="18" charset="0"/>
            </a:endParaRPr>
          </a:p>
          <a:p>
            <a:pPr marL="685800" algn="just">
              <a:lnSpc>
                <a:spcPct val="115000"/>
              </a:lnSpc>
              <a:tabLst>
                <a:tab pos="685800" algn="l"/>
              </a:tabLst>
            </a:pPr>
            <a:r>
              <a:rPr lang="de-DE" sz="1400" b="1" dirty="0" smtClean="0">
                <a:solidFill>
                  <a:srgbClr val="284780"/>
                </a:solidFill>
                <a:latin typeface="Arial" panose="020B0604020202020204" pitchFamily="34" charset="0"/>
                <a:ea typeface="Calibri" panose="020F0502020204030204" pitchFamily="34" charset="0"/>
                <a:cs typeface="Times New Roman" panose="02020603050405020304" pitchFamily="18" charset="0"/>
              </a:rPr>
              <a:t>Eine Einführung</a:t>
            </a:r>
          </a:p>
          <a:p>
            <a:pPr marL="685800" algn="just">
              <a:lnSpc>
                <a:spcPct val="115000"/>
              </a:lnSpc>
              <a:tabLst>
                <a:tab pos="685800" algn="l"/>
              </a:tabLst>
            </a:pPr>
            <a:endParaRPr lang="de-DE" sz="600" b="1" dirty="0" smtClean="0">
              <a:solidFill>
                <a:srgbClr val="284780"/>
              </a:solidFill>
              <a:latin typeface="Arial" panose="020B0604020202020204" pitchFamily="34" charset="0"/>
              <a:ea typeface="Calibri" panose="020F0502020204030204" pitchFamily="34" charset="0"/>
              <a:cs typeface="Times New Roman" panose="02020603050405020304" pitchFamily="18" charset="0"/>
            </a:endParaRPr>
          </a:p>
          <a:p>
            <a:pPr marL="685800" algn="just">
              <a:lnSpc>
                <a:spcPct val="115000"/>
              </a:lnSpc>
              <a:tabLst>
                <a:tab pos="685800" algn="l"/>
              </a:tabLst>
            </a:pPr>
            <a:r>
              <a:rPr lang="de-DE" sz="1100" dirty="0" smtClean="0">
                <a:solidFill>
                  <a:srgbClr val="284780"/>
                </a:solidFill>
                <a:latin typeface="Arial" panose="020B0604020202020204" pitchFamily="34" charset="0"/>
                <a:ea typeface="Calibri" panose="020F0502020204030204" pitchFamily="34" charset="0"/>
                <a:cs typeface="Times New Roman" panose="02020603050405020304" pitchFamily="18" charset="0"/>
              </a:rPr>
              <a:t>Annalena Beck</a:t>
            </a:r>
            <a:endParaRPr lang="de-DE" sz="1100" dirty="0">
              <a:solidFill>
                <a:srgbClr val="28478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2" name="Textfeld 1"/>
          <p:cNvSpPr txBox="1"/>
          <p:nvPr/>
        </p:nvSpPr>
        <p:spPr>
          <a:xfrm>
            <a:off x="395867" y="4392000"/>
            <a:ext cx="6066266" cy="5423023"/>
          </a:xfrm>
          <a:prstGeom prst="rect">
            <a:avLst/>
          </a:prstGeom>
          <a:noFill/>
        </p:spPr>
        <p:txBody>
          <a:bodyPr wrap="square" rtlCol="0">
            <a:spAutoFit/>
          </a:bodyPr>
          <a:lstStyle/>
          <a:p>
            <a:pPr algn="just">
              <a:lnSpc>
                <a:spcPct val="115000"/>
              </a:lnSpc>
              <a:spcAft>
                <a:spcPts val="0"/>
              </a:spcAft>
            </a:pPr>
            <a:r>
              <a:rPr lang="de-DE" sz="1200" b="1" dirty="0">
                <a:solidFill>
                  <a:srgbClr val="284780"/>
                </a:solidFill>
                <a:latin typeface="Arial" panose="020B0604020202020204" pitchFamily="34" charset="0"/>
                <a:ea typeface="Calibri" panose="020F0502020204030204" pitchFamily="34" charset="0"/>
                <a:cs typeface="Times New Roman" panose="02020603050405020304" pitchFamily="18" charset="0"/>
              </a:rPr>
              <a:t>Intention</a:t>
            </a:r>
            <a:endParaRPr lang="de-DE" sz="1100" dirty="0">
              <a:latin typeface="Calibri" panose="020F0502020204030204" pitchFamily="34" charset="0"/>
              <a:ea typeface="Calibri" panose="020F0502020204030204" pitchFamily="34" charset="0"/>
              <a:cs typeface="Times New Roman" panose="02020603050405020304" pitchFamily="18" charset="0"/>
            </a:endParaRPr>
          </a:p>
          <a:p>
            <a:pPr algn="just"/>
            <a:r>
              <a:rPr lang="de-DE" sz="1200" dirty="0">
                <a:latin typeface="Cambria" panose="02040503050406030204" pitchFamily="18" charset="0"/>
                <a:ea typeface="Calibri" panose="020F0502020204030204" pitchFamily="34" charset="0"/>
                <a:cs typeface="Arial" panose="020B0604020202020204" pitchFamily="34" charset="0"/>
              </a:rPr>
              <a:t>In </a:t>
            </a:r>
            <a:r>
              <a:rPr lang="de-DE" sz="1200" dirty="0" smtClean="0">
                <a:latin typeface="Cambria" panose="02040503050406030204" pitchFamily="18" charset="0"/>
                <a:ea typeface="Calibri" panose="020F0502020204030204" pitchFamily="34" charset="0"/>
                <a:cs typeface="Arial" panose="020B0604020202020204" pitchFamily="34" charset="0"/>
              </a:rPr>
              <a:t>der </a:t>
            </a:r>
            <a:r>
              <a:rPr lang="de-DE" sz="1200" dirty="0">
                <a:latin typeface="Cambria" panose="02040503050406030204" pitchFamily="18" charset="0"/>
                <a:ea typeface="Calibri" panose="020F0502020204030204" pitchFamily="34" charset="0"/>
                <a:cs typeface="Arial" panose="020B0604020202020204" pitchFamily="34" charset="0"/>
              </a:rPr>
              <a:t>Unterrichtseinheit sollen die Schülerinnen und Schüler die Definition der n-</a:t>
            </a:r>
            <a:r>
              <a:rPr lang="de-DE" sz="1200" dirty="0" err="1">
                <a:latin typeface="Cambria" panose="02040503050406030204" pitchFamily="18" charset="0"/>
                <a:ea typeface="Calibri" panose="020F0502020204030204" pitchFamily="34" charset="0"/>
                <a:cs typeface="Arial" panose="020B0604020202020204" pitchFamily="34" charset="0"/>
              </a:rPr>
              <a:t>ten</a:t>
            </a:r>
            <a:r>
              <a:rPr lang="de-DE" sz="1200" dirty="0">
                <a:latin typeface="Cambria" panose="02040503050406030204" pitchFamily="18" charset="0"/>
                <a:ea typeface="Calibri" panose="020F0502020204030204" pitchFamily="34" charset="0"/>
                <a:cs typeface="Arial" panose="020B0604020202020204" pitchFamily="34" charset="0"/>
              </a:rPr>
              <a:t> Wurzel kennen lernen, und eine Vorstellung für diese Wurzeln entwickeln. Sie sollen durch systematisches Berechnen von Wurzeln an die Definition von Wurzeln als Potenzen mit rationalen Exponenten herangeführt werden.</a:t>
            </a:r>
          </a:p>
          <a:p>
            <a:pPr algn="just"/>
            <a:endParaRPr lang="de-DE" sz="1200" dirty="0"/>
          </a:p>
          <a:p>
            <a:pPr algn="just">
              <a:lnSpc>
                <a:spcPct val="115000"/>
              </a:lnSpc>
            </a:pPr>
            <a:r>
              <a:rPr lang="de-DE" sz="1200" b="1" dirty="0">
                <a:solidFill>
                  <a:srgbClr val="284780"/>
                </a:solidFill>
                <a:latin typeface="Arial" panose="020B0604020202020204" pitchFamily="34" charset="0"/>
                <a:ea typeface="Calibri" panose="020F0502020204030204" pitchFamily="34" charset="0"/>
                <a:cs typeface="Times New Roman" panose="02020603050405020304" pitchFamily="18" charset="0"/>
              </a:rPr>
              <a:t>Vorkenntnisse</a:t>
            </a:r>
          </a:p>
          <a:p>
            <a:pPr algn="just"/>
            <a:r>
              <a:rPr lang="de-DE" sz="1200" dirty="0">
                <a:latin typeface="Cambria" panose="02040503050406030204" pitchFamily="18" charset="0"/>
                <a:ea typeface="Calibri" panose="020F0502020204030204" pitchFamily="34" charset="0"/>
                <a:cs typeface="Arial" panose="020B0604020202020204" pitchFamily="34" charset="0"/>
              </a:rPr>
              <a:t>Die Lernenden kennen bereits die Quadratwurzel und die zugehörigen Rechenregeln.</a:t>
            </a:r>
          </a:p>
          <a:p>
            <a:pPr algn="just"/>
            <a:endParaRPr lang="de-DE" sz="1200" dirty="0"/>
          </a:p>
          <a:p>
            <a:pPr algn="just">
              <a:lnSpc>
                <a:spcPct val="115000"/>
              </a:lnSpc>
            </a:pPr>
            <a:r>
              <a:rPr lang="de-DE" sz="1200" b="1" dirty="0">
                <a:solidFill>
                  <a:srgbClr val="284780"/>
                </a:solidFill>
                <a:latin typeface="Arial" panose="020B0604020202020204" pitchFamily="34" charset="0"/>
                <a:ea typeface="Calibri" panose="020F0502020204030204" pitchFamily="34" charset="0"/>
                <a:cs typeface="Times New Roman" panose="02020603050405020304" pitchFamily="18" charset="0"/>
              </a:rPr>
              <a:t>Methodische Hinweise</a:t>
            </a:r>
          </a:p>
          <a:p>
            <a:pPr algn="just"/>
            <a:r>
              <a:rPr lang="de-DE" sz="1200" dirty="0">
                <a:latin typeface="Cambria" panose="02040503050406030204" pitchFamily="18" charset="0"/>
                <a:ea typeface="Calibri" panose="020F0502020204030204" pitchFamily="34" charset="0"/>
                <a:cs typeface="Arial" panose="020B0604020202020204" pitchFamily="34" charset="0"/>
              </a:rPr>
              <a:t>Die Unterrichtseinheit verläuft eher lehrerzentriert, um möglichst direkt, ohne Umstände auf geschickte Berechnungsmöglichkeiten und den Zusammenhang zwischen der Wurzel- und der rationalen Potenzschreibweise zu kommen.</a:t>
            </a:r>
          </a:p>
          <a:p>
            <a:pPr algn="just"/>
            <a:r>
              <a:rPr lang="de-DE" sz="1200" dirty="0">
                <a:latin typeface="Cambria" panose="02040503050406030204" pitchFamily="18" charset="0"/>
                <a:ea typeface="Calibri" panose="020F0502020204030204" pitchFamily="34" charset="0"/>
                <a:cs typeface="Arial" panose="020B0604020202020204" pitchFamily="34" charset="0"/>
              </a:rPr>
              <a:t>Zur Einführung werden an der Tafel Potenz-Tabellen für die natürlichen Zahlen von 0 bis 5</a:t>
            </a:r>
            <a:r>
              <a:rPr lang="de-DE" sz="1200" dirty="0" smtClean="0">
                <a:latin typeface="Cambria" panose="02040503050406030204" pitchFamily="18" charset="0"/>
                <a:ea typeface="Calibri" panose="020F0502020204030204" pitchFamily="34" charset="0"/>
                <a:cs typeface="Arial" panose="020B0604020202020204" pitchFamily="34" charset="0"/>
              </a:rPr>
              <a:t> </a:t>
            </a:r>
            <a:r>
              <a:rPr lang="de-DE" sz="1200" dirty="0">
                <a:latin typeface="Cambria" panose="02040503050406030204" pitchFamily="18" charset="0"/>
                <a:ea typeface="Calibri" panose="020F0502020204030204" pitchFamily="34" charset="0"/>
                <a:cs typeface="Arial" panose="020B0604020202020204" pitchFamily="34" charset="0"/>
              </a:rPr>
              <a:t>angelegt, um das Kopfrechnen der Lernenden etwas aufzufrischen. </a:t>
            </a:r>
            <a:r>
              <a:rPr lang="de-DE" sz="1200" dirty="0">
                <a:latin typeface="Cambria" panose="02040503050406030204" pitchFamily="18" charset="0"/>
                <a:ea typeface="Calibri" panose="020F0502020204030204" pitchFamily="34" charset="0"/>
                <a:cs typeface="Arial" panose="020B0604020202020204" pitchFamily="34" charset="0"/>
              </a:rPr>
              <a:t>Denn die Lernenden sollen der Reihe nach die Werte zu den Urbildern bestimmen. Es werden von den Lernenden Fachbegriffe wie Potenzieren, Radizieren erfragt, und so vom bekannten Fall des Quadratwurzelziehens auf die unbekannten Fälle für andere Potenzen ausgeweitet. Die Definition samt Tabellen wird ins Heft übertragen. </a:t>
            </a:r>
          </a:p>
          <a:p>
            <a:pPr algn="just">
              <a:spcAft>
                <a:spcPts val="600"/>
              </a:spcAft>
            </a:pPr>
            <a:r>
              <a:rPr lang="de-DE" sz="1200" dirty="0">
                <a:latin typeface="Cambria" panose="02040503050406030204" pitchFamily="18" charset="0"/>
                <a:ea typeface="Calibri" panose="020F0502020204030204" pitchFamily="34" charset="0"/>
                <a:cs typeface="Arial" panose="020B0604020202020204" pitchFamily="34" charset="0"/>
              </a:rPr>
              <a:t>Die Übungsaufgaben sind so konzipiert, dass für die ersten die Ergebnisse aus den Tabellen abgelesen werden können. </a:t>
            </a:r>
            <a:r>
              <a:rPr lang="de-DE" sz="1200" dirty="0">
                <a:latin typeface="Cambria" panose="02040503050406030204" pitchFamily="18" charset="0"/>
                <a:ea typeface="Calibri" panose="020F0502020204030204" pitchFamily="34" charset="0"/>
                <a:cs typeface="Arial" panose="020B0604020202020204" pitchFamily="34" charset="0"/>
              </a:rPr>
              <a:t>Somit wird </a:t>
            </a:r>
            <a:r>
              <a:rPr lang="de-DE" sz="1200" dirty="0" smtClean="0">
                <a:latin typeface="Cambria" panose="02040503050406030204" pitchFamily="18" charset="0"/>
                <a:ea typeface="Calibri" panose="020F0502020204030204" pitchFamily="34" charset="0"/>
                <a:cs typeface="Arial" panose="020B0604020202020204" pitchFamily="34" charset="0"/>
              </a:rPr>
              <a:t>der </a:t>
            </a:r>
            <a:r>
              <a:rPr lang="de-DE" sz="1200" dirty="0">
                <a:latin typeface="Cambria" panose="02040503050406030204" pitchFamily="18" charset="0"/>
                <a:ea typeface="Calibri" panose="020F0502020204030204" pitchFamily="34" charset="0"/>
                <a:cs typeface="Arial" panose="020B0604020202020204" pitchFamily="34" charset="0"/>
              </a:rPr>
              <a:t>Umgang mit Tabellen </a:t>
            </a:r>
            <a:r>
              <a:rPr lang="de-DE" sz="1200" dirty="0" smtClean="0">
                <a:latin typeface="Cambria" panose="02040503050406030204" pitchFamily="18" charset="0"/>
                <a:ea typeface="Calibri" panose="020F0502020204030204" pitchFamily="34" charset="0"/>
                <a:cs typeface="Arial" panose="020B0604020202020204" pitchFamily="34" charset="0"/>
              </a:rPr>
              <a:t>zusätzlich geschult</a:t>
            </a:r>
            <a:r>
              <a:rPr lang="de-DE" sz="1200" dirty="0">
                <a:latin typeface="Cambria" panose="02040503050406030204" pitchFamily="18" charset="0"/>
                <a:ea typeface="Calibri" panose="020F0502020204030204" pitchFamily="34" charset="0"/>
                <a:cs typeface="Arial" panose="020B0604020202020204" pitchFamily="34" charset="0"/>
              </a:rPr>
              <a:t>. </a:t>
            </a:r>
            <a:r>
              <a:rPr lang="de-DE" sz="1200" dirty="0">
                <a:latin typeface="Cambria" panose="02040503050406030204" pitchFamily="18" charset="0"/>
                <a:ea typeface="Calibri" panose="020F0502020204030204" pitchFamily="34" charset="0"/>
                <a:cs typeface="Arial" panose="020B0604020202020204" pitchFamily="34" charset="0"/>
              </a:rPr>
              <a:t>Für die weiteren Aufgaben sind aber immer neue Tricks nötig, um die Wurzel berechnen zu können. Die Ideen dazu liefern die Lernenden und werden gemeinsam an der Tafel ausgeführt. Mittels der Aufgaben soll langsam an die Schreibweise von Wurzeln als Potenzen mit rationalen Exponenten herangeführt werden.</a:t>
            </a:r>
          </a:p>
          <a:p>
            <a:pPr algn="just"/>
            <a:r>
              <a:rPr lang="de-DE" sz="1200" dirty="0">
                <a:latin typeface="Cambria" panose="02040503050406030204" pitchFamily="18" charset="0"/>
                <a:ea typeface="Calibri" panose="020F0502020204030204" pitchFamily="34" charset="0"/>
                <a:cs typeface="Arial" panose="020B0604020202020204" pitchFamily="34" charset="0"/>
              </a:rPr>
              <a:t>In den Folgestunden können Übungsaufgaben von den Lernenden weitgehend selbstständig bearbeitet und gemeinsam mit der Lehrkraft die Potenzgesetze erarbeitet werden.</a:t>
            </a:r>
            <a:endParaRPr lang="de-DE" sz="1200" dirty="0">
              <a:latin typeface="Cambria" panose="0204050305040603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3880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220154"/>
            <a:ext cx="6172200" cy="523853"/>
          </a:xfrm>
        </p:spPr>
        <p:txBody>
          <a:bodyPr/>
          <a:lstStyle/>
          <a:p>
            <a:r>
              <a:rPr lang="de-DE" b="1" dirty="0" smtClean="0">
                <a:latin typeface="Arial" panose="020B0604020202020204" pitchFamily="34" charset="0"/>
                <a:cs typeface="Arial" panose="020B0604020202020204" pitchFamily="34" charset="0"/>
              </a:rPr>
              <a:t>n-</a:t>
            </a:r>
            <a:r>
              <a:rPr lang="de-DE" b="1" dirty="0" err="1" smtClean="0">
                <a:latin typeface="Arial" panose="020B0604020202020204" pitchFamily="34" charset="0"/>
                <a:cs typeface="Arial" panose="020B0604020202020204" pitchFamily="34" charset="0"/>
              </a:rPr>
              <a:t>te</a:t>
            </a:r>
            <a:r>
              <a:rPr lang="de-DE" b="1" dirty="0" smtClean="0">
                <a:latin typeface="Arial" panose="020B0604020202020204" pitchFamily="34" charset="0"/>
                <a:cs typeface="Arial" panose="020B0604020202020204" pitchFamily="34" charset="0"/>
              </a:rPr>
              <a:t> Wurzel</a:t>
            </a:r>
            <a:endParaRPr lang="de-DE" b="1"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4" name="Inhaltsplatzhalter 3"/>
              <p:cNvGraphicFramePr>
                <a:graphicFrameLocks noGrp="1"/>
              </p:cNvGraphicFramePr>
              <p:nvPr>
                <p:ph idx="1"/>
                <p:extLst>
                  <p:ext uri="{D42A27DB-BD31-4B8C-83A1-F6EECF244321}">
                    <p14:modId xmlns:p14="http://schemas.microsoft.com/office/powerpoint/2010/main" val="3613602616"/>
                  </p:ext>
                </p:extLst>
              </p:nvPr>
            </p:nvGraphicFramePr>
            <p:xfrm>
              <a:off x="404664"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𝑥</m:t>
                                    </m:r>
                                  </m:e>
                                  <m:sup>
                                    <m:r>
                                      <a:rPr lang="de-DE" sz="1200" b="0" i="1" smtClean="0">
                                        <a:solidFill>
                                          <a:srgbClr val="FF0000"/>
                                        </a:solidFill>
                                        <a:latin typeface="Cambria Math"/>
                                      </a:rPr>
                                      <m:t>2</m:t>
                                    </m:r>
                                  </m:sup>
                                </m:sSup>
                              </m:oMath>
                            </m:oMathPara>
                          </a14:m>
                          <a:endParaRPr lang="de-DE" sz="1200" dirty="0">
                            <a:latin typeface="Calibri (Textkörper)"/>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139">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4</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9</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16</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25</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Choice>
        <mc:Fallback xmlns="">
          <p:graphicFrame>
            <p:nvGraphicFramePr>
              <p:cNvPr id="4" name="Inhaltsplatzhalter 3"/>
              <p:cNvGraphicFramePr>
                <a:graphicFrameLocks noGrp="1"/>
              </p:cNvGraphicFramePr>
              <p:nvPr>
                <p:ph idx="1"/>
                <p:extLst>
                  <p:ext uri="{D42A27DB-BD31-4B8C-83A1-F6EECF244321}">
                    <p14:modId xmlns:p14="http://schemas.microsoft.com/office/powerpoint/2010/main" val="3613602616"/>
                  </p:ext>
                </p:extLst>
              </p:nvPr>
            </p:nvGraphicFramePr>
            <p:xfrm>
              <a:off x="404664"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100000" t="-2083" r="-1220" b="-579167"/>
                          </a:stretch>
                        </a:blipFill>
                      </a:tcPr>
                    </a:tc>
                  </a:tr>
                  <a:tr h="274320">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4</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9</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16</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25</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Fallback>
      </mc:AlternateContent>
      <mc:AlternateContent xmlns:mc="http://schemas.openxmlformats.org/markup-compatibility/2006">
        <mc:Choice xmlns:a14="http://schemas.microsoft.com/office/drawing/2010/main" Requires="a14">
          <p:sp>
            <p:nvSpPr>
              <p:cNvPr id="7" name="Textfeld 6"/>
              <p:cNvSpPr txBox="1"/>
              <p:nvPr/>
            </p:nvSpPr>
            <p:spPr>
              <a:xfrm>
                <a:off x="319075" y="4503172"/>
                <a:ext cx="5976664" cy="1019766"/>
              </a:xfrm>
              <a:prstGeom prst="rect">
                <a:avLst/>
              </a:prstGeom>
              <a:noFill/>
              <a:ln>
                <a:solidFill>
                  <a:schemeClr val="tx1"/>
                </a:solidFill>
              </a:ln>
            </p:spPr>
            <p:txBody>
              <a:bodyPr wrap="square" rtlCol="0">
                <a:spAutoFit/>
              </a:bodyPr>
              <a:lstStyle/>
              <a:p>
                <a:r>
                  <a:rPr lang="de-DE" sz="1200" u="sng" dirty="0" smtClean="0">
                    <a:latin typeface="Arial" panose="020B0604020202020204" pitchFamily="34" charset="0"/>
                    <a:cs typeface="Arial" panose="020B0604020202020204" pitchFamily="34" charset="0"/>
                  </a:rPr>
                  <a:t>Definition</a:t>
                </a:r>
              </a:p>
              <a:p>
                <a:r>
                  <a:rPr lang="de-DE" sz="1200" dirty="0" smtClean="0">
                    <a:latin typeface="Arial" panose="020B0604020202020204" pitchFamily="34" charset="0"/>
                    <a:cs typeface="Arial" panose="020B0604020202020204" pitchFamily="34" charset="0"/>
                  </a:rPr>
                  <a:t>Für a</a:t>
                </a:r>
                <a:r>
                  <a:rPr lang="de-DE" sz="1200" dirty="0" smtClean="0">
                    <a:latin typeface="Arial" panose="020B0604020202020204" pitchFamily="34" charset="0"/>
                    <a:ea typeface="Cambria Math"/>
                    <a:cs typeface="Arial" panose="020B0604020202020204" pitchFamily="34" charset="0"/>
                  </a:rPr>
                  <a:t>≥</a:t>
                </a:r>
                <a:r>
                  <a:rPr lang="de-DE" sz="1200" dirty="0" smtClean="0">
                    <a:latin typeface="Arial" panose="020B0604020202020204" pitchFamily="34" charset="0"/>
                    <a:cs typeface="Arial" panose="020B0604020202020204" pitchFamily="34" charset="0"/>
                  </a:rPr>
                  <a:t>0 ist </a:t>
                </a:r>
                <a14:m>
                  <m:oMath xmlns:m="http://schemas.openxmlformats.org/officeDocument/2006/math">
                    <m:rad>
                      <m:radPr>
                        <m:ctrlPr>
                          <a:rPr lang="de-DE" sz="1200" i="1" smtClean="0">
                            <a:solidFill>
                              <a:srgbClr val="FF0000"/>
                            </a:solidFill>
                            <a:latin typeface="Cambria Math" panose="02040503050406030204" pitchFamily="18" charset="0"/>
                          </a:rPr>
                        </m:ctrlPr>
                      </m:radPr>
                      <m:deg>
                        <m:r>
                          <m:rPr>
                            <m:brk m:alnAt="7"/>
                          </m:rPr>
                          <a:rPr lang="de-DE" sz="1200" b="0" i="1" smtClean="0">
                            <a:solidFill>
                              <a:srgbClr val="FF0000"/>
                            </a:solidFill>
                            <a:latin typeface="Cambria Math"/>
                          </a:rPr>
                          <m:t>𝑛</m:t>
                        </m:r>
                      </m:deg>
                      <m:e>
                        <m:r>
                          <a:rPr lang="de-DE" sz="1200" b="0" i="1" smtClean="0">
                            <a:solidFill>
                              <a:srgbClr val="FF0000"/>
                            </a:solidFill>
                            <a:latin typeface="Cambria Math"/>
                          </a:rPr>
                          <m:t>𝑎</m:t>
                        </m:r>
                      </m:e>
                    </m:rad>
                  </m:oMath>
                </a14:m>
                <a:r>
                  <a:rPr lang="de-DE" sz="1200" dirty="0" smtClean="0">
                    <a:latin typeface="Arial" panose="020B0604020202020204" pitchFamily="34" charset="0"/>
                    <a:cs typeface="Arial" panose="020B0604020202020204" pitchFamily="34" charset="0"/>
                  </a:rPr>
                  <a:t> die </a:t>
                </a:r>
                <a:r>
                  <a:rPr lang="de-DE" sz="1200" dirty="0" smtClean="0">
                    <a:solidFill>
                      <a:srgbClr val="FF0000"/>
                    </a:solidFill>
                    <a:latin typeface="Arial" panose="020B0604020202020204" pitchFamily="34" charset="0"/>
                    <a:cs typeface="Arial" panose="020B0604020202020204" pitchFamily="34" charset="0"/>
                  </a:rPr>
                  <a:t>n-</a:t>
                </a:r>
                <a:r>
                  <a:rPr lang="de-DE" sz="1200" dirty="0" err="1" smtClean="0">
                    <a:solidFill>
                      <a:srgbClr val="FF0000"/>
                    </a:solidFill>
                    <a:latin typeface="Arial" panose="020B0604020202020204" pitchFamily="34" charset="0"/>
                    <a:cs typeface="Arial" panose="020B0604020202020204" pitchFamily="34" charset="0"/>
                  </a:rPr>
                  <a:t>te</a:t>
                </a:r>
                <a:r>
                  <a:rPr lang="de-DE" sz="1200" dirty="0" smtClean="0">
                    <a:solidFill>
                      <a:srgbClr val="FF0000"/>
                    </a:solidFill>
                    <a:latin typeface="Arial" panose="020B0604020202020204" pitchFamily="34" charset="0"/>
                    <a:cs typeface="Arial" panose="020B0604020202020204" pitchFamily="34" charset="0"/>
                  </a:rPr>
                  <a:t> Wurzel aus a </a:t>
                </a:r>
                <a:r>
                  <a:rPr lang="de-DE" sz="1200" dirty="0" smtClean="0">
                    <a:latin typeface="Arial" panose="020B0604020202020204" pitchFamily="34" charset="0"/>
                    <a:cs typeface="Arial" panose="020B0604020202020204" pitchFamily="34" charset="0"/>
                  </a:rPr>
                  <a:t>diejenige nicht-negative Zahl, deren n-</a:t>
                </a:r>
                <a:r>
                  <a:rPr lang="de-DE" sz="1200" dirty="0" err="1" smtClean="0">
                    <a:latin typeface="Arial" panose="020B0604020202020204" pitchFamily="34" charset="0"/>
                    <a:cs typeface="Arial" panose="020B0604020202020204" pitchFamily="34" charset="0"/>
                  </a:rPr>
                  <a:t>te</a:t>
                </a:r>
                <a:r>
                  <a:rPr lang="de-DE" sz="1200" dirty="0" smtClean="0">
                    <a:latin typeface="Arial" panose="020B0604020202020204" pitchFamily="34" charset="0"/>
                    <a:cs typeface="Arial" panose="020B0604020202020204" pitchFamily="34" charset="0"/>
                  </a:rPr>
                  <a:t> Potenz a ergibt.</a:t>
                </a:r>
              </a:p>
              <a:p>
                <a:r>
                  <a:rPr lang="de-DE" sz="1200" dirty="0" smtClean="0">
                    <a:latin typeface="Arial" panose="020B0604020202020204" pitchFamily="34" charset="0"/>
                    <a:cs typeface="Arial" panose="020B0604020202020204" pitchFamily="34" charset="0"/>
                  </a:rPr>
                  <a:t>D.h</a:t>
                </a:r>
                <a:r>
                  <a:rPr lang="de-DE" sz="1200" dirty="0" smtClean="0">
                    <a:latin typeface="Arial" panose="020B0604020202020204" pitchFamily="34" charset="0"/>
                    <a:cs typeface="Arial" panose="020B0604020202020204" pitchFamily="34" charset="0"/>
                  </a:rPr>
                  <a:t>. für x=</a:t>
                </a:r>
                <a:r>
                  <a:rPr lang="de-DE" sz="1200" dirty="0" smtClean="0">
                    <a:solidFill>
                      <a:srgbClr val="FF0000"/>
                    </a:solidFill>
                    <a:latin typeface="Arial" panose="020B0604020202020204" pitchFamily="34" charset="0"/>
                    <a:cs typeface="Arial" panose="020B0604020202020204" pitchFamily="34" charset="0"/>
                  </a:rPr>
                  <a:t> </a:t>
                </a:r>
                <a14:m>
                  <m:oMath xmlns:m="http://schemas.openxmlformats.org/officeDocument/2006/math">
                    <m:rad>
                      <m:radPr>
                        <m:ctrlPr>
                          <a:rPr lang="de-DE" sz="1200" i="1" smtClean="0">
                            <a:solidFill>
                              <a:schemeClr val="tx1"/>
                            </a:solidFill>
                            <a:latin typeface="Cambria Math" panose="02040503050406030204" pitchFamily="18" charset="0"/>
                          </a:rPr>
                        </m:ctrlPr>
                      </m:radPr>
                      <m:deg>
                        <m:r>
                          <m:rPr>
                            <m:brk m:alnAt="7"/>
                          </m:rPr>
                          <a:rPr lang="de-DE" sz="1200" b="0" i="1" smtClean="0">
                            <a:solidFill>
                              <a:schemeClr val="tx1"/>
                            </a:solidFill>
                            <a:latin typeface="Cambria Math"/>
                          </a:rPr>
                          <m:t>𝑛</m:t>
                        </m:r>
                      </m:deg>
                      <m:e>
                        <m:r>
                          <a:rPr lang="de-DE" sz="1200" b="0" i="1" smtClean="0">
                            <a:solidFill>
                              <a:schemeClr val="tx1"/>
                            </a:solidFill>
                            <a:latin typeface="Cambria Math"/>
                          </a:rPr>
                          <m:t>𝑎</m:t>
                        </m:r>
                      </m:e>
                    </m:rad>
                  </m:oMath>
                </a14:m>
                <a:r>
                  <a:rPr lang="de-DE" sz="1200" dirty="0" smtClean="0">
                    <a:latin typeface="Arial" panose="020B0604020202020204" pitchFamily="34" charset="0"/>
                    <a:cs typeface="Arial" panose="020B0604020202020204" pitchFamily="34" charset="0"/>
                  </a:rPr>
                  <a:t> gilt: </a:t>
                </a:r>
                <a14:m>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𝑥</m:t>
                        </m:r>
                      </m:e>
                      <m:sup>
                        <m:r>
                          <a:rPr lang="de-DE" sz="1200" b="0" i="1" smtClean="0">
                            <a:latin typeface="Cambria Math"/>
                          </a:rPr>
                          <m:t>𝑛</m:t>
                        </m:r>
                      </m:sup>
                    </m:sSup>
                  </m:oMath>
                </a14:m>
                <a:r>
                  <a:rPr lang="de-DE" sz="1200" dirty="0" smtClean="0">
                    <a:latin typeface="Arial" panose="020B0604020202020204" pitchFamily="34" charset="0"/>
                    <a:cs typeface="Arial" panose="020B0604020202020204" pitchFamily="34" charset="0"/>
                  </a:rPr>
                  <a:t>=a.</a:t>
                </a:r>
              </a:p>
              <a:p>
                <a:r>
                  <a:rPr lang="de-DE" sz="1200" dirty="0" smtClean="0">
                    <a:latin typeface="Arial" panose="020B0604020202020204" pitchFamily="34" charset="0"/>
                    <a:cs typeface="Arial" panose="020B0604020202020204" pitchFamily="34" charset="0"/>
                  </a:rPr>
                  <a:t>n heißt Wurzelexponent, a heißt Radikand.</a:t>
                </a:r>
                <a:endParaRPr lang="de-DE" sz="1200" dirty="0">
                  <a:latin typeface="Arial" panose="020B0604020202020204" pitchFamily="34" charset="0"/>
                  <a:cs typeface="Arial" panose="020B0604020202020204" pitchFamily="34" charset="0"/>
                </a:endParaRPr>
              </a:p>
            </p:txBody>
          </p:sp>
        </mc:Choice>
        <mc:Fallback>
          <p:sp>
            <p:nvSpPr>
              <p:cNvPr id="7" name="Textfeld 6"/>
              <p:cNvSpPr txBox="1">
                <a:spLocks noRot="1" noChangeAspect="1" noMove="1" noResize="1" noEditPoints="1" noAdjustHandles="1" noChangeArrowheads="1" noChangeShapeType="1" noTextEdit="1"/>
              </p:cNvSpPr>
              <p:nvPr/>
            </p:nvSpPr>
            <p:spPr>
              <a:xfrm>
                <a:off x="319075" y="4503172"/>
                <a:ext cx="5976664" cy="1019766"/>
              </a:xfrm>
              <a:prstGeom prst="rect">
                <a:avLst/>
              </a:prstGeom>
              <a:blipFill rotWithShape="0">
                <a:blip r:embed="rId4"/>
                <a:stretch>
                  <a:fillRect t="-592" b="-2959"/>
                </a:stretch>
              </a:blipFill>
              <a:ln>
                <a:solidFill>
                  <a:schemeClr val="tx1"/>
                </a:solidFill>
              </a:ln>
            </p:spPr>
            <p:txBody>
              <a:bodyPr/>
              <a:lstStyle/>
              <a:p>
                <a:r>
                  <a:rPr lang="de-DE">
                    <a:noFill/>
                  </a:rPr>
                  <a:t> </a:t>
                </a:r>
              </a:p>
            </p:txBody>
          </p:sp>
        </mc:Fallback>
      </mc:AlternateContent>
      <p:grpSp>
        <p:nvGrpSpPr>
          <p:cNvPr id="44" name="Gruppieren 43"/>
          <p:cNvGrpSpPr/>
          <p:nvPr/>
        </p:nvGrpSpPr>
        <p:grpSpPr>
          <a:xfrm>
            <a:off x="216371" y="744007"/>
            <a:ext cx="1368131" cy="3557764"/>
            <a:chOff x="216371" y="744007"/>
            <a:chExt cx="1368131" cy="3557764"/>
          </a:xfrm>
        </p:grpSpPr>
        <p:grpSp>
          <p:nvGrpSpPr>
            <p:cNvPr id="13" name="Gruppieren 12"/>
            <p:cNvGrpSpPr/>
            <p:nvPr/>
          </p:nvGrpSpPr>
          <p:grpSpPr>
            <a:xfrm>
              <a:off x="476672" y="744007"/>
              <a:ext cx="1002197" cy="581726"/>
              <a:chOff x="476672" y="744007"/>
              <a:chExt cx="1002197" cy="581726"/>
            </a:xfrm>
          </p:grpSpPr>
          <p:grpSp>
            <p:nvGrpSpPr>
              <p:cNvPr id="9" name="Gruppieren 8"/>
              <p:cNvGrpSpPr/>
              <p:nvPr/>
            </p:nvGrpSpPr>
            <p:grpSpPr>
              <a:xfrm>
                <a:off x="476672" y="744007"/>
                <a:ext cx="1002197" cy="581726"/>
                <a:chOff x="476672" y="744007"/>
                <a:chExt cx="1002197" cy="581726"/>
              </a:xfrm>
            </p:grpSpPr>
            <p:sp>
              <p:nvSpPr>
                <p:cNvPr id="8" name="Runde Klammer rechts 7"/>
                <p:cNvSpPr/>
                <p:nvPr/>
              </p:nvSpPr>
              <p:spPr>
                <a:xfrm rot="16200000">
                  <a:off x="706131" y="907118"/>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 name="Textfeld 2"/>
                <p:cNvSpPr txBox="1"/>
                <p:nvPr/>
              </p:nvSpPr>
              <p:spPr>
                <a:xfrm>
                  <a:off x="476672" y="744007"/>
                  <a:ext cx="1002197" cy="276999"/>
                </a:xfrm>
                <a:prstGeom prst="rect">
                  <a:avLst/>
                </a:prstGeom>
                <a:noFill/>
              </p:spPr>
              <p:txBody>
                <a:bodyPr wrap="none" rtlCol="0">
                  <a:spAutoFit/>
                </a:bodyPr>
                <a:lstStyle/>
                <a:p>
                  <a:r>
                    <a:rPr lang="de-DE" sz="1200" dirty="0" smtClean="0">
                      <a:latin typeface="Arial" panose="020B0604020202020204" pitchFamily="34" charset="0"/>
                      <a:cs typeface="Arial" panose="020B0604020202020204" pitchFamily="34" charset="0"/>
                    </a:rPr>
                    <a:t>Potenzieren</a:t>
                  </a:r>
                  <a:endParaRPr lang="de-DE" sz="1200" dirty="0">
                    <a:latin typeface="Arial" panose="020B0604020202020204" pitchFamily="34" charset="0"/>
                    <a:cs typeface="Arial" panose="020B0604020202020204" pitchFamily="34" charset="0"/>
                  </a:endParaRPr>
                </a:p>
              </p:txBody>
            </p:sp>
          </p:grpSp>
          <mc:AlternateContent xmlns:mc="http://schemas.openxmlformats.org/markup-compatibility/2006" xmlns:a14="http://schemas.microsoft.com/office/drawing/2010/main">
            <mc:Choice Requires="a14">
              <p:sp>
                <p:nvSpPr>
                  <p:cNvPr id="10" name="Textfeld 9"/>
                  <p:cNvSpPr txBox="1"/>
                  <p:nvPr/>
                </p:nvSpPr>
                <p:spPr>
                  <a:xfrm>
                    <a:off x="732158" y="1008292"/>
                    <a:ext cx="42030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m:t>
                              </m:r>
                            </m:e>
                            <m:sup>
                              <m:r>
                                <a:rPr lang="de-DE" sz="1200" b="0" i="1" smtClean="0">
                                  <a:solidFill>
                                    <a:srgbClr val="FF0000"/>
                                  </a:solidFill>
                                  <a:latin typeface="Cambria Math"/>
                                </a:rPr>
                                <m:t>2</m:t>
                              </m:r>
                            </m:sup>
                          </m:sSup>
                        </m:oMath>
                      </m:oMathPara>
                    </a14:m>
                    <a:endParaRPr lang="de-DE" sz="1200" dirty="0"/>
                  </a:p>
                </p:txBody>
              </p:sp>
            </mc:Choice>
            <mc:Fallback xmlns="">
              <p:sp>
                <p:nvSpPr>
                  <p:cNvPr id="10" name="Textfeld 9"/>
                  <p:cNvSpPr txBox="1">
                    <a:spLocks noRot="1" noChangeAspect="1" noMove="1" noResize="1" noEditPoints="1" noAdjustHandles="1" noChangeArrowheads="1" noChangeShapeType="1" noTextEdit="1"/>
                  </p:cNvSpPr>
                  <p:nvPr/>
                </p:nvSpPr>
                <p:spPr>
                  <a:xfrm>
                    <a:off x="732158" y="1008292"/>
                    <a:ext cx="420307" cy="276999"/>
                  </a:xfrm>
                  <a:prstGeom prst="rect">
                    <a:avLst/>
                  </a:prstGeom>
                  <a:blipFill rotWithShape="1">
                    <a:blip r:embed="rId7"/>
                    <a:stretch>
                      <a:fillRect b="-8696"/>
                    </a:stretch>
                  </a:blipFill>
                </p:spPr>
                <p:txBody>
                  <a:bodyPr/>
                  <a:lstStyle/>
                  <a:p>
                    <a:r>
                      <a:rPr lang="de-DE">
                        <a:noFill/>
                      </a:rPr>
                      <a:t> </a:t>
                    </a:r>
                  </a:p>
                </p:txBody>
              </p:sp>
            </mc:Fallback>
          </mc:AlternateContent>
          <p:cxnSp>
            <p:nvCxnSpPr>
              <p:cNvPr id="12" name="Gerade Verbindung 11"/>
              <p:cNvCxnSpPr/>
              <p:nvPr/>
            </p:nvCxnSpPr>
            <p:spPr>
              <a:xfrm>
                <a:off x="792000" y="109800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Gruppieren 42"/>
            <p:cNvGrpSpPr/>
            <p:nvPr/>
          </p:nvGrpSpPr>
          <p:grpSpPr>
            <a:xfrm>
              <a:off x="216371" y="3344712"/>
              <a:ext cx="1368131" cy="957059"/>
              <a:chOff x="216371" y="3344712"/>
              <a:chExt cx="1368131" cy="957059"/>
            </a:xfrm>
          </p:grpSpPr>
          <p:cxnSp>
            <p:nvCxnSpPr>
              <p:cNvPr id="28" name="Gerade Verbindung 27"/>
              <p:cNvCxnSpPr/>
              <p:nvPr/>
            </p:nvCxnSpPr>
            <p:spPr>
              <a:xfrm>
                <a:off x="732158" y="344084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feld 10"/>
                  <p:cNvSpPr txBox="1"/>
                  <p:nvPr/>
                </p:nvSpPr>
                <p:spPr>
                  <a:xfrm>
                    <a:off x="658002" y="3344712"/>
                    <a:ext cx="568617" cy="3331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ad>
                            <m:radPr>
                              <m:ctrlPr>
                                <a:rPr lang="de-DE" sz="1200" i="1" smtClean="0">
                                  <a:latin typeface="Cambria Math" panose="02040503050406030204" pitchFamily="18" charset="0"/>
                                </a:rPr>
                              </m:ctrlPr>
                            </m:radPr>
                            <m:deg>
                              <m:r>
                                <m:rPr>
                                  <m:brk m:alnAt="7"/>
                                </m:rPr>
                                <a:rPr lang="de-DE" sz="1200" b="0" i="1" smtClean="0">
                                  <a:solidFill>
                                    <a:srgbClr val="FF0000"/>
                                  </a:solidFill>
                                  <a:latin typeface="Cambria Math"/>
                                </a:rPr>
                                <m:t>(</m:t>
                              </m:r>
                              <m:r>
                                <a:rPr lang="de-DE" sz="1200" i="1" smtClean="0">
                                  <a:solidFill>
                                    <a:srgbClr val="FF0000"/>
                                  </a:solidFill>
                                  <a:latin typeface="Cambria Math"/>
                                </a:rPr>
                                <m:t>2</m:t>
                              </m:r>
                              <m:r>
                                <a:rPr lang="de-DE" sz="1200" b="0" i="1" smtClean="0">
                                  <a:solidFill>
                                    <a:srgbClr val="FF0000"/>
                                  </a:solidFill>
                                  <a:latin typeface="Cambria Math"/>
                                </a:rPr>
                                <m:t>)</m:t>
                              </m:r>
                            </m:deg>
                            <m:e/>
                          </m:rad>
                        </m:oMath>
                      </m:oMathPara>
                    </a14:m>
                    <a:endParaRPr lang="de-DE" sz="1200" dirty="0"/>
                  </a:p>
                </p:txBody>
              </p:sp>
            </mc:Choice>
            <mc:Fallback xmlns="">
              <p:sp>
                <p:nvSpPr>
                  <p:cNvPr id="11" name="Textfeld 10"/>
                  <p:cNvSpPr txBox="1">
                    <a:spLocks noRot="1" noChangeAspect="1" noMove="1" noResize="1" noEditPoints="1" noAdjustHandles="1" noChangeArrowheads="1" noChangeShapeType="1" noTextEdit="1"/>
                  </p:cNvSpPr>
                  <p:nvPr/>
                </p:nvSpPr>
                <p:spPr>
                  <a:xfrm>
                    <a:off x="658002" y="3344712"/>
                    <a:ext cx="568617" cy="333105"/>
                  </a:xfrm>
                  <a:prstGeom prst="rect">
                    <a:avLst/>
                  </a:prstGeom>
                  <a:blipFill rotWithShape="1">
                    <a:blip r:embed="rId10"/>
                    <a:stretch>
                      <a:fillRect/>
                    </a:stretch>
                  </a:blipFill>
                </p:spPr>
                <p:txBody>
                  <a:bodyPr/>
                  <a:lstStyle/>
                  <a:p>
                    <a:r>
                      <a:rPr lang="de-DE">
                        <a:noFill/>
                      </a:rPr>
                      <a:t> </a:t>
                    </a:r>
                  </a:p>
                </p:txBody>
              </p:sp>
            </mc:Fallback>
          </mc:AlternateContent>
          <p:grpSp>
            <p:nvGrpSpPr>
              <p:cNvPr id="33" name="Gruppieren 32"/>
              <p:cNvGrpSpPr/>
              <p:nvPr/>
            </p:nvGrpSpPr>
            <p:grpSpPr>
              <a:xfrm>
                <a:off x="216371" y="3346254"/>
                <a:ext cx="1368131" cy="955517"/>
                <a:chOff x="216371" y="3346254"/>
                <a:chExt cx="1368131" cy="955517"/>
              </a:xfrm>
            </p:grpSpPr>
            <p:sp>
              <p:nvSpPr>
                <p:cNvPr id="34" name="Runde Klammer rechts 33"/>
                <p:cNvSpPr/>
                <p:nvPr/>
              </p:nvSpPr>
              <p:spPr>
                <a:xfrm rot="5400000">
                  <a:off x="733850" y="3260811"/>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p:cNvSpPr txBox="1"/>
                <p:nvPr/>
              </p:nvSpPr>
              <p:spPr>
                <a:xfrm>
                  <a:off x="216371" y="3655440"/>
                  <a:ext cx="1368131" cy="646331"/>
                </a:xfrm>
                <a:prstGeom prst="rect">
                  <a:avLst/>
                </a:prstGeom>
                <a:noFill/>
              </p:spPr>
              <p:txBody>
                <a:bodyPr wrap="none" rtlCol="0">
                  <a:spAutoFit/>
                </a:bodyPr>
                <a:lstStyle/>
                <a:p>
                  <a:pPr algn="ctr"/>
                  <a:r>
                    <a:rPr lang="de-DE" sz="1200" dirty="0" smtClean="0">
                      <a:latin typeface="Arial" panose="020B0604020202020204" pitchFamily="34" charset="0"/>
                      <a:cs typeface="Arial" panose="020B0604020202020204" pitchFamily="34" charset="0"/>
                    </a:rPr>
                    <a:t>Radizieren</a:t>
                  </a:r>
                </a:p>
                <a:p>
                  <a:pPr algn="ctr"/>
                  <a:r>
                    <a:rPr lang="de-DE" sz="1200" dirty="0" smtClean="0">
                      <a:latin typeface="Arial" panose="020B0604020202020204" pitchFamily="34" charset="0"/>
                      <a:cs typeface="Arial" panose="020B0604020202020204" pitchFamily="34" charset="0"/>
                    </a:rPr>
                    <a:t>(</a:t>
                  </a:r>
                  <a:r>
                    <a:rPr lang="de-DE" sz="1200" dirty="0" smtClean="0">
                      <a:solidFill>
                        <a:srgbClr val="FF0000"/>
                      </a:solidFill>
                      <a:latin typeface="Arial" panose="020B0604020202020204" pitchFamily="34" charset="0"/>
                      <a:cs typeface="Arial" panose="020B0604020202020204" pitchFamily="34" charset="0"/>
                    </a:rPr>
                    <a:t>Quadrat</a:t>
                  </a:r>
                  <a:r>
                    <a:rPr lang="de-DE" sz="1200" dirty="0" smtClean="0">
                      <a:latin typeface="Arial" panose="020B0604020202020204" pitchFamily="34" charset="0"/>
                      <a:cs typeface="Arial" panose="020B0604020202020204" pitchFamily="34" charset="0"/>
                    </a:rPr>
                    <a:t>-)Wurzel</a:t>
                  </a:r>
                </a:p>
                <a:p>
                  <a:pPr algn="ctr"/>
                  <a:r>
                    <a:rPr lang="de-DE" sz="1200" dirty="0" smtClean="0">
                      <a:solidFill>
                        <a:srgbClr val="FF0000"/>
                      </a:solidFill>
                      <a:latin typeface="Arial" panose="020B0604020202020204" pitchFamily="34" charset="0"/>
                      <a:cs typeface="Arial" panose="020B0604020202020204" pitchFamily="34" charset="0"/>
                    </a:rPr>
                    <a:t>Zweite</a:t>
                  </a:r>
                  <a:r>
                    <a:rPr lang="de-DE" sz="1200" dirty="0" smtClean="0">
                      <a:latin typeface="Arial" panose="020B0604020202020204" pitchFamily="34" charset="0"/>
                      <a:cs typeface="Arial" panose="020B0604020202020204" pitchFamily="34" charset="0"/>
                    </a:rPr>
                    <a:t> Wurzel</a:t>
                  </a:r>
                  <a:endParaRPr lang="de-DE" sz="1200" dirty="0">
                    <a:latin typeface="Arial" panose="020B0604020202020204" pitchFamily="34" charset="0"/>
                    <a:cs typeface="Arial" panose="020B0604020202020204" pitchFamily="34" charset="0"/>
                  </a:endParaRPr>
                </a:p>
              </p:txBody>
            </p:sp>
          </p:grpSp>
        </p:grpSp>
      </p:grpSp>
      <p:grpSp>
        <p:nvGrpSpPr>
          <p:cNvPr id="59" name="Gruppieren 58"/>
          <p:cNvGrpSpPr/>
          <p:nvPr/>
        </p:nvGrpSpPr>
        <p:grpSpPr>
          <a:xfrm>
            <a:off x="5087240" y="775848"/>
            <a:ext cx="1230402" cy="3590849"/>
            <a:chOff x="5087240" y="775848"/>
            <a:chExt cx="1230402" cy="3590849"/>
          </a:xfrm>
        </p:grpSpPr>
        <p:grpSp>
          <p:nvGrpSpPr>
            <p:cNvPr id="45" name="Gruppieren 44"/>
            <p:cNvGrpSpPr/>
            <p:nvPr/>
          </p:nvGrpSpPr>
          <p:grpSpPr>
            <a:xfrm>
              <a:off x="5087240" y="775848"/>
              <a:ext cx="1230402" cy="3590849"/>
              <a:chOff x="5217019" y="772232"/>
              <a:chExt cx="1230402" cy="3590849"/>
            </a:xfrm>
          </p:grpSpPr>
          <mc:AlternateContent xmlns:mc="http://schemas.openxmlformats.org/markup-compatibility/2006" xmlns:a14="http://schemas.microsoft.com/office/drawing/2010/main">
            <mc:Choice Requires="a14">
              <p:graphicFrame>
                <p:nvGraphicFramePr>
                  <p:cNvPr id="46" name="Inhaltsplatzhalter 3"/>
                  <p:cNvGraphicFramePr>
                    <a:graphicFrameLocks/>
                  </p:cNvGraphicFramePr>
                  <p:nvPr>
                    <p:extLst>
                      <p:ext uri="{D42A27DB-BD31-4B8C-83A1-F6EECF244321}">
                        <p14:modId xmlns:p14="http://schemas.microsoft.com/office/powerpoint/2010/main" val="3380822254"/>
                      </p:ext>
                    </p:extLst>
                  </p:nvPr>
                </p:nvGraphicFramePr>
                <p:xfrm>
                  <a:off x="5311452"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m:rPr>
                                            <m:nor/>
                                          </m:rPr>
                                          <a:rPr lang="de-DE" sz="1200" b="0" i="0" smtClean="0">
                                            <a:latin typeface="Cambria Math"/>
                                          </a:rPr>
                                          <m:t>x</m:t>
                                        </m:r>
                                      </m:e>
                                      <m:sup>
                                        <m:r>
                                          <a:rPr lang="de-DE" sz="1200" b="0" i="1" smtClean="0">
                                            <a:solidFill>
                                              <a:srgbClr val="FF0000"/>
                                            </a:solidFill>
                                            <a:latin typeface="Cambria Math"/>
                                          </a:rPr>
                                          <m:t>𝑛</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139">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2</m:t>
                                        </m:r>
                                      </m:e>
                                      <m:sup>
                                        <m:r>
                                          <a:rPr lang="de-DE" sz="1200" b="0" i="1" smtClean="0">
                                            <a:latin typeface="Cambria Math"/>
                                          </a:rPr>
                                          <m:t>𝑛</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3</m:t>
                                        </m:r>
                                      </m:e>
                                      <m:sup>
                                        <m:r>
                                          <a:rPr lang="de-DE" sz="1200" b="0" i="1" smtClean="0">
                                            <a:latin typeface="Cambria Math"/>
                                          </a:rPr>
                                          <m:t>𝑛</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4</m:t>
                                        </m:r>
                                      </m:e>
                                      <m:sup>
                                        <m:r>
                                          <a:rPr lang="de-DE" sz="1200" b="0" i="1" smtClean="0">
                                            <a:latin typeface="Cambria Math"/>
                                          </a:rPr>
                                          <m:t>𝑛</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5</m:t>
                                        </m:r>
                                      </m:e>
                                      <m:sup>
                                        <m:r>
                                          <a:rPr lang="de-DE" sz="1200" b="0" i="1" smtClean="0">
                                            <a:latin typeface="Cambria Math"/>
                                          </a:rPr>
                                          <m:t>𝑛</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Choice>
            <mc:Fallback xmlns="">
              <p:graphicFrame>
                <p:nvGraphicFramePr>
                  <p:cNvPr id="46" name="Inhaltsplatzhalter 3"/>
                  <p:cNvGraphicFramePr>
                    <a:graphicFrameLocks/>
                  </p:cNvGraphicFramePr>
                  <p:nvPr>
                    <p:extLst>
                      <p:ext uri="{D42A27DB-BD31-4B8C-83A1-F6EECF244321}">
                        <p14:modId xmlns:p14="http://schemas.microsoft.com/office/powerpoint/2010/main" val="3380822254"/>
                      </p:ext>
                    </p:extLst>
                  </p:nvPr>
                </p:nvGraphicFramePr>
                <p:xfrm>
                  <a:off x="5311452"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15"/>
                              <a:stretch>
                                <a:fillRect l="-100000" b="-581250"/>
                              </a:stretch>
                            </a:blipFill>
                          </a:tcPr>
                        </a:tc>
                      </a:tr>
                      <a:tr h="274320">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blipFill rotWithShape="1">
                              <a:blip r:embed="rId15"/>
                              <a:stretch>
                                <a:fillRect l="-100000" t="-308889" b="-317778"/>
                              </a:stretch>
                            </a:blipFill>
                          </a:tcPr>
                        </a:tc>
                      </a:tr>
                      <a:tr h="274320">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blipFill rotWithShape="1">
                              <a:blip r:embed="rId15"/>
                              <a:stretch>
                                <a:fillRect l="-100000" t="-408889" b="-217778"/>
                              </a:stretch>
                            </a:blipFill>
                          </a:tcPr>
                        </a:tc>
                      </a:tr>
                      <a:tr h="274320">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blipFill rotWithShape="1">
                              <a:blip r:embed="rId15"/>
                              <a:stretch>
                                <a:fillRect l="-100000" t="-508889" b="-117778"/>
                              </a:stretch>
                            </a:blipFill>
                          </a:tcPr>
                        </a:tc>
                      </a:tr>
                      <a:tr h="274320">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blipFill rotWithShape="1">
                              <a:blip r:embed="rId15"/>
                              <a:stretch>
                                <a:fillRect l="-100000" t="-608889" b="-17778"/>
                              </a:stretch>
                            </a:blipFill>
                          </a:tcPr>
                        </a:tc>
                      </a:tr>
                    </a:tbl>
                  </a:graphicData>
                </a:graphic>
              </p:graphicFrame>
            </mc:Fallback>
          </mc:AlternateContent>
          <p:grpSp>
            <p:nvGrpSpPr>
              <p:cNvPr id="47" name="Gruppieren 46"/>
              <p:cNvGrpSpPr/>
              <p:nvPr/>
            </p:nvGrpSpPr>
            <p:grpSpPr>
              <a:xfrm>
                <a:off x="5445224" y="772232"/>
                <a:ext cx="1002197" cy="581726"/>
                <a:chOff x="476672" y="744007"/>
                <a:chExt cx="1002197" cy="581726"/>
              </a:xfrm>
            </p:grpSpPr>
            <p:grpSp>
              <p:nvGrpSpPr>
                <p:cNvPr id="53" name="Gruppieren 52"/>
                <p:cNvGrpSpPr/>
                <p:nvPr/>
              </p:nvGrpSpPr>
              <p:grpSpPr>
                <a:xfrm>
                  <a:off x="476672" y="744007"/>
                  <a:ext cx="1002197" cy="581726"/>
                  <a:chOff x="476672" y="744007"/>
                  <a:chExt cx="1002197" cy="581726"/>
                </a:xfrm>
              </p:grpSpPr>
              <p:sp>
                <p:nvSpPr>
                  <p:cNvPr id="56" name="Runde Klammer rechts 55"/>
                  <p:cNvSpPr/>
                  <p:nvPr/>
                </p:nvSpPr>
                <p:spPr>
                  <a:xfrm rot="16200000">
                    <a:off x="706131" y="907118"/>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57" name="Textfeld 56"/>
                  <p:cNvSpPr txBox="1"/>
                  <p:nvPr/>
                </p:nvSpPr>
                <p:spPr>
                  <a:xfrm>
                    <a:off x="476672" y="744007"/>
                    <a:ext cx="1002197" cy="276999"/>
                  </a:xfrm>
                  <a:prstGeom prst="rect">
                    <a:avLst/>
                  </a:prstGeom>
                  <a:noFill/>
                </p:spPr>
                <p:txBody>
                  <a:bodyPr wrap="none" rtlCol="0">
                    <a:spAutoFit/>
                  </a:bodyPr>
                  <a:lstStyle/>
                  <a:p>
                    <a:r>
                      <a:rPr lang="de-DE" sz="1200" dirty="0" smtClean="0">
                        <a:latin typeface="Arial" panose="020B0604020202020204" pitchFamily="34" charset="0"/>
                        <a:cs typeface="Arial" panose="020B0604020202020204" pitchFamily="34" charset="0"/>
                      </a:rPr>
                      <a:t>Potenzieren</a:t>
                    </a:r>
                    <a:endParaRPr lang="de-DE" sz="1200" dirty="0">
                      <a:latin typeface="Arial" panose="020B0604020202020204" pitchFamily="34" charset="0"/>
                      <a:cs typeface="Arial" panose="020B0604020202020204" pitchFamily="34" charset="0"/>
                    </a:endParaRPr>
                  </a:p>
                </p:txBody>
              </p:sp>
            </p:grpSp>
            <mc:AlternateContent xmlns:mc="http://schemas.openxmlformats.org/markup-compatibility/2006" xmlns:a14="http://schemas.microsoft.com/office/drawing/2010/main">
              <mc:Choice Requires="a14">
                <p:sp>
                  <p:nvSpPr>
                    <p:cNvPr id="54" name="Textfeld 53"/>
                    <p:cNvSpPr txBox="1"/>
                    <p:nvPr/>
                  </p:nvSpPr>
                  <p:spPr>
                    <a:xfrm>
                      <a:off x="732158" y="1008292"/>
                      <a:ext cx="430246"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m:t>
                                </m:r>
                              </m:e>
                              <m:sup>
                                <m:r>
                                  <a:rPr lang="de-DE" sz="1200" b="0" i="1" smtClean="0">
                                    <a:solidFill>
                                      <a:srgbClr val="FF0000"/>
                                    </a:solidFill>
                                    <a:latin typeface="Cambria Math"/>
                                  </a:rPr>
                                  <m:t>𝑛</m:t>
                                </m:r>
                              </m:sup>
                            </m:sSup>
                          </m:oMath>
                        </m:oMathPara>
                      </a14:m>
                      <a:endParaRPr lang="de-DE" sz="1200" dirty="0"/>
                    </a:p>
                  </p:txBody>
                </p:sp>
              </mc:Choice>
              <mc:Fallback xmlns="">
                <p:sp>
                  <p:nvSpPr>
                    <p:cNvPr id="54" name="Textfeld 53"/>
                    <p:cNvSpPr txBox="1">
                      <a:spLocks noRot="1" noChangeAspect="1" noMove="1" noResize="1" noEditPoints="1" noAdjustHandles="1" noChangeArrowheads="1" noChangeShapeType="1" noTextEdit="1"/>
                    </p:cNvSpPr>
                    <p:nvPr/>
                  </p:nvSpPr>
                  <p:spPr>
                    <a:xfrm>
                      <a:off x="732158" y="1008292"/>
                      <a:ext cx="430246" cy="276999"/>
                    </a:xfrm>
                    <a:prstGeom prst="rect">
                      <a:avLst/>
                    </a:prstGeom>
                    <a:blipFill rotWithShape="1">
                      <a:blip r:embed="rId16"/>
                      <a:stretch>
                        <a:fillRect b="-8889"/>
                      </a:stretch>
                    </a:blipFill>
                  </p:spPr>
                  <p:txBody>
                    <a:bodyPr/>
                    <a:lstStyle/>
                    <a:p>
                      <a:r>
                        <a:rPr lang="de-DE">
                          <a:noFill/>
                        </a:rPr>
                        <a:t> </a:t>
                      </a:r>
                    </a:p>
                  </p:txBody>
                </p:sp>
              </mc:Fallback>
            </mc:AlternateContent>
            <p:cxnSp>
              <p:nvCxnSpPr>
                <p:cNvPr id="55" name="Gerade Verbindung 54"/>
                <p:cNvCxnSpPr/>
                <p:nvPr/>
              </p:nvCxnSpPr>
              <p:spPr>
                <a:xfrm>
                  <a:off x="792000" y="109800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uppieren 47"/>
              <p:cNvGrpSpPr/>
              <p:nvPr/>
            </p:nvGrpSpPr>
            <p:grpSpPr>
              <a:xfrm>
                <a:off x="5217019" y="3383578"/>
                <a:ext cx="967381" cy="979503"/>
                <a:chOff x="276186" y="3346254"/>
                <a:chExt cx="967381" cy="979503"/>
              </a:xfrm>
            </p:grpSpPr>
            <p:sp>
              <p:nvSpPr>
                <p:cNvPr id="52" name="Textfeld 51"/>
                <p:cNvSpPr txBox="1"/>
                <p:nvPr/>
              </p:nvSpPr>
              <p:spPr>
                <a:xfrm>
                  <a:off x="276186" y="3679426"/>
                  <a:ext cx="967381" cy="646331"/>
                </a:xfrm>
                <a:prstGeom prst="rect">
                  <a:avLst/>
                </a:prstGeom>
                <a:noFill/>
              </p:spPr>
              <p:txBody>
                <a:bodyPr wrap="none" rtlCol="0">
                  <a:spAutoFit/>
                </a:bodyPr>
                <a:lstStyle/>
                <a:p>
                  <a:pPr algn="ctr"/>
                  <a:r>
                    <a:rPr lang="de-DE" sz="1200" dirty="0" smtClean="0">
                      <a:latin typeface="Arial" panose="020B0604020202020204" pitchFamily="34" charset="0"/>
                      <a:cs typeface="Arial" panose="020B0604020202020204" pitchFamily="34" charset="0"/>
                    </a:rPr>
                    <a:t>Radizieren</a:t>
                  </a:r>
                </a:p>
                <a:p>
                  <a:pPr algn="ctr"/>
                  <a:endParaRPr lang="de-DE" sz="1200" dirty="0" smtClean="0">
                    <a:latin typeface="Arial" panose="020B0604020202020204" pitchFamily="34" charset="0"/>
                    <a:cs typeface="Arial" panose="020B0604020202020204" pitchFamily="34" charset="0"/>
                  </a:endParaRPr>
                </a:p>
                <a:p>
                  <a:pPr algn="ctr"/>
                  <a:r>
                    <a:rPr lang="de-DE" sz="1200" dirty="0" smtClean="0">
                      <a:solidFill>
                        <a:srgbClr val="FF0000"/>
                      </a:solidFill>
                      <a:latin typeface="Arial" panose="020B0604020202020204" pitchFamily="34" charset="0"/>
                      <a:cs typeface="Arial" panose="020B0604020202020204" pitchFamily="34" charset="0"/>
                    </a:rPr>
                    <a:t>n-</a:t>
                  </a:r>
                  <a:r>
                    <a:rPr lang="de-DE" sz="1200" dirty="0" err="1" smtClean="0">
                      <a:solidFill>
                        <a:srgbClr val="FF0000"/>
                      </a:solidFill>
                      <a:latin typeface="Arial" panose="020B0604020202020204" pitchFamily="34" charset="0"/>
                      <a:cs typeface="Arial" panose="020B0604020202020204" pitchFamily="34" charset="0"/>
                    </a:rPr>
                    <a:t>te</a:t>
                  </a:r>
                  <a:r>
                    <a:rPr lang="de-DE" sz="1200" dirty="0" smtClean="0">
                      <a:latin typeface="Arial" panose="020B0604020202020204" pitchFamily="34" charset="0"/>
                      <a:cs typeface="Arial" panose="020B0604020202020204" pitchFamily="34" charset="0"/>
                    </a:rPr>
                    <a:t> Wurzel</a:t>
                  </a:r>
                  <a:endParaRPr lang="de-DE" sz="1200" dirty="0">
                    <a:latin typeface="Arial" panose="020B0604020202020204" pitchFamily="34" charset="0"/>
                    <a:cs typeface="Arial" panose="020B0604020202020204" pitchFamily="34" charset="0"/>
                  </a:endParaRPr>
                </a:p>
              </p:txBody>
            </p:sp>
            <p:sp>
              <p:nvSpPr>
                <p:cNvPr id="51" name="Runde Klammer rechts 50"/>
                <p:cNvSpPr/>
                <p:nvPr/>
              </p:nvSpPr>
              <p:spPr>
                <a:xfrm rot="5400000">
                  <a:off x="733850" y="3260811"/>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9" name="Textfeld 48"/>
                  <p:cNvSpPr txBox="1"/>
                  <p:nvPr/>
                </p:nvSpPr>
                <p:spPr>
                  <a:xfrm>
                    <a:off x="5601625" y="3368316"/>
                    <a:ext cx="502895" cy="3244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ad>
                            <m:radPr>
                              <m:ctrlPr>
                                <a:rPr lang="de-DE" sz="1200" i="1" smtClean="0">
                                  <a:latin typeface="Cambria Math" panose="02040503050406030204" pitchFamily="18" charset="0"/>
                                </a:rPr>
                              </m:ctrlPr>
                            </m:radPr>
                            <m:deg>
                              <m:r>
                                <a:rPr lang="de-DE" sz="1200" b="0" i="1" smtClean="0">
                                  <a:solidFill>
                                    <a:srgbClr val="FF0000"/>
                                  </a:solidFill>
                                  <a:latin typeface="Cambria Math"/>
                                </a:rPr>
                                <m:t>𝑛</m:t>
                              </m:r>
                            </m:deg>
                            <m:e/>
                          </m:rad>
                        </m:oMath>
                      </m:oMathPara>
                    </a14:m>
                    <a:endParaRPr lang="de-DE" sz="1200" dirty="0"/>
                  </a:p>
                </p:txBody>
              </p:sp>
            </mc:Choice>
            <mc:Fallback xmlns="">
              <p:sp>
                <p:nvSpPr>
                  <p:cNvPr id="49" name="Textfeld 48"/>
                  <p:cNvSpPr txBox="1">
                    <a:spLocks noRot="1" noChangeAspect="1" noMove="1" noResize="1" noEditPoints="1" noAdjustHandles="1" noChangeArrowheads="1" noChangeShapeType="1" noTextEdit="1"/>
                  </p:cNvSpPr>
                  <p:nvPr/>
                </p:nvSpPr>
                <p:spPr>
                  <a:xfrm>
                    <a:off x="5601625" y="3368316"/>
                    <a:ext cx="502895" cy="324448"/>
                  </a:xfrm>
                  <a:prstGeom prst="rect">
                    <a:avLst/>
                  </a:prstGeom>
                  <a:blipFill rotWithShape="1">
                    <a:blip r:embed="rId17"/>
                    <a:stretch>
                      <a:fillRect/>
                    </a:stretch>
                  </a:blipFill>
                </p:spPr>
                <p:txBody>
                  <a:bodyPr/>
                  <a:lstStyle/>
                  <a:p>
                    <a:r>
                      <a:rPr lang="de-DE">
                        <a:noFill/>
                      </a:rPr>
                      <a:t> </a:t>
                    </a:r>
                  </a:p>
                </p:txBody>
              </p:sp>
            </mc:Fallback>
          </mc:AlternateContent>
          <p:cxnSp>
            <p:nvCxnSpPr>
              <p:cNvPr id="50" name="Gerade Verbindung 49"/>
              <p:cNvCxnSpPr/>
              <p:nvPr/>
            </p:nvCxnSpPr>
            <p:spPr>
              <a:xfrm>
                <a:off x="5700710" y="345854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7" name="Gerade Verbindung 36"/>
            <p:cNvCxnSpPr/>
            <p:nvPr/>
          </p:nvCxnSpPr>
          <p:spPr>
            <a:xfrm flipV="1">
              <a:off x="5700710" y="3978605"/>
              <a:ext cx="210154" cy="37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uppieren 41"/>
          <p:cNvGrpSpPr/>
          <p:nvPr/>
        </p:nvGrpSpPr>
        <p:grpSpPr>
          <a:xfrm>
            <a:off x="1908567" y="772232"/>
            <a:ext cx="1220642" cy="3538263"/>
            <a:chOff x="2830695" y="772232"/>
            <a:chExt cx="1220642" cy="3538263"/>
          </a:xfrm>
        </p:grpSpPr>
        <mc:AlternateContent xmlns:mc="http://schemas.openxmlformats.org/markup-compatibility/2006" xmlns:a14="http://schemas.microsoft.com/office/drawing/2010/main">
          <mc:Choice Requires="a14">
            <p:graphicFrame>
              <p:nvGraphicFramePr>
                <p:cNvPr id="5" name="Inhaltsplatzhalter 3"/>
                <p:cNvGraphicFramePr>
                  <a:graphicFrameLocks/>
                </p:cNvGraphicFramePr>
                <p:nvPr>
                  <p:extLst>
                    <p:ext uri="{D42A27DB-BD31-4B8C-83A1-F6EECF244321}">
                      <p14:modId xmlns:p14="http://schemas.microsoft.com/office/powerpoint/2010/main" val="1139601943"/>
                    </p:ext>
                  </p:extLst>
                </p:nvPr>
              </p:nvGraphicFramePr>
              <p:xfrm>
                <a:off x="2930066"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m:rPr>
                                          <m:nor/>
                                        </m:rPr>
                                        <a:rPr lang="de-DE" sz="1200" b="0" i="0" smtClean="0">
                                          <a:latin typeface="Cambria Math"/>
                                        </a:rPr>
                                        <m:t>x</m:t>
                                      </m:r>
                                    </m:e>
                                    <m:sup>
                                      <m:r>
                                        <a:rPr lang="de-DE" sz="1200" b="0" i="1" smtClean="0">
                                          <a:solidFill>
                                            <a:srgbClr val="FF0000"/>
                                          </a:solidFill>
                                          <a:latin typeface="Cambria Math"/>
                                        </a:rPr>
                                        <m:t>3</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139">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8</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27</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64</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125</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Choice>
          <mc:Fallback xmlns="">
            <p:graphicFrame>
              <p:nvGraphicFramePr>
                <p:cNvPr id="5" name="Inhaltsplatzhalter 3"/>
                <p:cNvGraphicFramePr>
                  <a:graphicFrameLocks/>
                </p:cNvGraphicFramePr>
                <p:nvPr>
                  <p:extLst>
                    <p:ext uri="{D42A27DB-BD31-4B8C-83A1-F6EECF244321}">
                      <p14:modId xmlns:p14="http://schemas.microsoft.com/office/powerpoint/2010/main" val="1139601943"/>
                    </p:ext>
                  </p:extLst>
                </p:nvPr>
              </p:nvGraphicFramePr>
              <p:xfrm>
                <a:off x="2930066"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11"/>
                            <a:stretch>
                              <a:fillRect l="-100000" t="-2083" r="-1220" b="-579167"/>
                            </a:stretch>
                          </a:blipFill>
                        </a:tcPr>
                      </a:tc>
                    </a:tr>
                    <a:tr h="274320">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8</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27</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64</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125</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Fallback>
        </mc:AlternateContent>
        <p:grpSp>
          <p:nvGrpSpPr>
            <p:cNvPr id="14" name="Gruppieren 13"/>
            <p:cNvGrpSpPr/>
            <p:nvPr/>
          </p:nvGrpSpPr>
          <p:grpSpPr>
            <a:xfrm>
              <a:off x="3049140" y="772232"/>
              <a:ext cx="1002197" cy="581726"/>
              <a:chOff x="476672" y="744007"/>
              <a:chExt cx="1002197" cy="581726"/>
            </a:xfrm>
          </p:grpSpPr>
          <p:grpSp>
            <p:nvGrpSpPr>
              <p:cNvPr id="15" name="Gruppieren 14"/>
              <p:cNvGrpSpPr/>
              <p:nvPr/>
            </p:nvGrpSpPr>
            <p:grpSpPr>
              <a:xfrm>
                <a:off x="476672" y="744007"/>
                <a:ext cx="1002197" cy="581726"/>
                <a:chOff x="476672" y="744007"/>
                <a:chExt cx="1002197" cy="581726"/>
              </a:xfrm>
            </p:grpSpPr>
            <p:sp>
              <p:nvSpPr>
                <p:cNvPr id="18" name="Runde Klammer rechts 17"/>
                <p:cNvSpPr/>
                <p:nvPr/>
              </p:nvSpPr>
              <p:spPr>
                <a:xfrm rot="16200000">
                  <a:off x="706131" y="907118"/>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9" name="Textfeld 18"/>
                <p:cNvSpPr txBox="1"/>
                <p:nvPr/>
              </p:nvSpPr>
              <p:spPr>
                <a:xfrm>
                  <a:off x="476672" y="744007"/>
                  <a:ext cx="1002197" cy="276999"/>
                </a:xfrm>
                <a:prstGeom prst="rect">
                  <a:avLst/>
                </a:prstGeom>
                <a:noFill/>
              </p:spPr>
              <p:txBody>
                <a:bodyPr wrap="none" rtlCol="0">
                  <a:spAutoFit/>
                </a:bodyPr>
                <a:lstStyle/>
                <a:p>
                  <a:r>
                    <a:rPr lang="de-DE" sz="1200" dirty="0" smtClean="0">
                      <a:latin typeface="Arial" panose="020B0604020202020204" pitchFamily="34" charset="0"/>
                      <a:cs typeface="Arial" panose="020B0604020202020204" pitchFamily="34" charset="0"/>
                    </a:rPr>
                    <a:t>Potenzieren</a:t>
                  </a:r>
                  <a:endParaRPr lang="de-DE" sz="1200" dirty="0">
                    <a:latin typeface="Arial" panose="020B0604020202020204" pitchFamily="34" charset="0"/>
                    <a:cs typeface="Arial" panose="020B0604020202020204" pitchFamily="34" charset="0"/>
                  </a:endParaRPr>
                </a:p>
              </p:txBody>
            </p:sp>
          </p:grpSp>
          <mc:AlternateContent xmlns:mc="http://schemas.openxmlformats.org/markup-compatibility/2006" xmlns:a14="http://schemas.microsoft.com/office/drawing/2010/main">
            <mc:Choice Requires="a14">
              <p:sp>
                <p:nvSpPr>
                  <p:cNvPr id="16" name="Textfeld 15"/>
                  <p:cNvSpPr txBox="1"/>
                  <p:nvPr/>
                </p:nvSpPr>
                <p:spPr>
                  <a:xfrm>
                    <a:off x="732158" y="1008292"/>
                    <a:ext cx="42030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m:t>
                              </m:r>
                            </m:e>
                            <m:sup>
                              <m:r>
                                <a:rPr lang="de-DE" sz="1200" b="0" i="1" smtClean="0">
                                  <a:solidFill>
                                    <a:srgbClr val="FF0000"/>
                                  </a:solidFill>
                                  <a:latin typeface="Cambria Math"/>
                                </a:rPr>
                                <m:t>3</m:t>
                              </m:r>
                            </m:sup>
                          </m:sSup>
                        </m:oMath>
                      </m:oMathPara>
                    </a14:m>
                    <a:endParaRPr lang="de-DE" sz="1200" dirty="0"/>
                  </a:p>
                </p:txBody>
              </p:sp>
            </mc:Choice>
            <mc:Fallback xmlns="">
              <p:sp>
                <p:nvSpPr>
                  <p:cNvPr id="16" name="Textfeld 15"/>
                  <p:cNvSpPr txBox="1">
                    <a:spLocks noRot="1" noChangeAspect="1" noMove="1" noResize="1" noEditPoints="1" noAdjustHandles="1" noChangeArrowheads="1" noChangeShapeType="1" noTextEdit="1"/>
                  </p:cNvSpPr>
                  <p:nvPr/>
                </p:nvSpPr>
                <p:spPr>
                  <a:xfrm>
                    <a:off x="732158" y="1008292"/>
                    <a:ext cx="420307" cy="276999"/>
                  </a:xfrm>
                  <a:prstGeom prst="rect">
                    <a:avLst/>
                  </a:prstGeom>
                  <a:blipFill rotWithShape="1">
                    <a:blip r:embed="rId8"/>
                    <a:stretch>
                      <a:fillRect b="-11111"/>
                    </a:stretch>
                  </a:blipFill>
                </p:spPr>
                <p:txBody>
                  <a:bodyPr/>
                  <a:lstStyle/>
                  <a:p>
                    <a:r>
                      <a:rPr lang="de-DE">
                        <a:noFill/>
                      </a:rPr>
                      <a:t> </a:t>
                    </a:r>
                  </a:p>
                </p:txBody>
              </p:sp>
            </mc:Fallback>
          </mc:AlternateContent>
          <p:cxnSp>
            <p:nvCxnSpPr>
              <p:cNvPr id="17" name="Gerade Verbindung 16"/>
              <p:cNvCxnSpPr/>
              <p:nvPr/>
            </p:nvCxnSpPr>
            <p:spPr>
              <a:xfrm>
                <a:off x="792000" y="109800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2830695" y="3354978"/>
              <a:ext cx="1196611" cy="955517"/>
              <a:chOff x="302131" y="3346254"/>
              <a:chExt cx="1196611" cy="955517"/>
            </a:xfrm>
          </p:grpSpPr>
          <p:sp>
            <p:nvSpPr>
              <p:cNvPr id="26" name="Runde Klammer rechts 25"/>
              <p:cNvSpPr/>
              <p:nvPr/>
            </p:nvSpPr>
            <p:spPr>
              <a:xfrm rot="5400000">
                <a:off x="733850" y="3260811"/>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7" name="Textfeld 26"/>
              <p:cNvSpPr txBox="1"/>
              <p:nvPr/>
            </p:nvSpPr>
            <p:spPr>
              <a:xfrm>
                <a:off x="302131" y="3655440"/>
                <a:ext cx="1196611" cy="646331"/>
              </a:xfrm>
              <a:prstGeom prst="rect">
                <a:avLst/>
              </a:prstGeom>
              <a:noFill/>
            </p:spPr>
            <p:txBody>
              <a:bodyPr wrap="none" rtlCol="0">
                <a:spAutoFit/>
              </a:bodyPr>
              <a:lstStyle/>
              <a:p>
                <a:pPr algn="ctr"/>
                <a:r>
                  <a:rPr lang="de-DE" sz="1200" dirty="0" smtClean="0">
                    <a:latin typeface="Arial" panose="020B0604020202020204" pitchFamily="34" charset="0"/>
                    <a:cs typeface="Arial" panose="020B0604020202020204" pitchFamily="34" charset="0"/>
                  </a:rPr>
                  <a:t>Radizieren</a:t>
                </a:r>
              </a:p>
              <a:p>
                <a:pPr algn="ctr"/>
                <a:r>
                  <a:rPr lang="de-DE" sz="1200" dirty="0" smtClean="0">
                    <a:latin typeface="Arial" panose="020B0604020202020204" pitchFamily="34" charset="0"/>
                    <a:cs typeface="Arial" panose="020B0604020202020204" pitchFamily="34" charset="0"/>
                  </a:rPr>
                  <a:t>(</a:t>
                </a:r>
                <a:r>
                  <a:rPr lang="de-DE" sz="1200" dirty="0" smtClean="0">
                    <a:solidFill>
                      <a:srgbClr val="FF0000"/>
                    </a:solidFill>
                    <a:latin typeface="Arial" panose="020B0604020202020204" pitchFamily="34" charset="0"/>
                    <a:cs typeface="Arial" panose="020B0604020202020204" pitchFamily="34" charset="0"/>
                  </a:rPr>
                  <a:t>Kubik</a:t>
                </a:r>
                <a:r>
                  <a:rPr lang="de-DE" sz="1200" dirty="0" smtClean="0">
                    <a:latin typeface="Arial" panose="020B0604020202020204" pitchFamily="34" charset="0"/>
                    <a:cs typeface="Arial" panose="020B0604020202020204" pitchFamily="34" charset="0"/>
                  </a:rPr>
                  <a:t>-)Wurzel</a:t>
                </a:r>
              </a:p>
              <a:p>
                <a:pPr algn="ctr"/>
                <a:r>
                  <a:rPr lang="de-DE" sz="1200" dirty="0" smtClean="0">
                    <a:solidFill>
                      <a:srgbClr val="FF0000"/>
                    </a:solidFill>
                    <a:latin typeface="Arial" panose="020B0604020202020204" pitchFamily="34" charset="0"/>
                    <a:cs typeface="Arial" panose="020B0604020202020204" pitchFamily="34" charset="0"/>
                  </a:rPr>
                  <a:t>Dritte</a:t>
                </a:r>
                <a:r>
                  <a:rPr lang="de-DE" sz="1200" dirty="0" smtClean="0">
                    <a:latin typeface="Arial" panose="020B0604020202020204" pitchFamily="34" charset="0"/>
                    <a:cs typeface="Arial" panose="020B0604020202020204" pitchFamily="34" charset="0"/>
                  </a:rPr>
                  <a:t> Wurzel</a:t>
                </a:r>
                <a:endParaRPr lang="de-DE" sz="1200" dirty="0">
                  <a:latin typeface="Arial" panose="020B0604020202020204" pitchFamily="34" charset="0"/>
                  <a:cs typeface="Arial" panose="020B0604020202020204" pitchFamily="34" charset="0"/>
                </a:endParaRPr>
              </a:p>
            </p:txBody>
          </p:sp>
        </p:grpSp>
        <mc:AlternateContent xmlns:mc="http://schemas.openxmlformats.org/markup-compatibility/2006" xmlns:a14="http://schemas.microsoft.com/office/drawing/2010/main">
          <mc:Choice Requires="a14">
            <p:sp>
              <p:nvSpPr>
                <p:cNvPr id="38" name="Textfeld 37"/>
                <p:cNvSpPr txBox="1"/>
                <p:nvPr/>
              </p:nvSpPr>
              <p:spPr>
                <a:xfrm>
                  <a:off x="3252310" y="3354978"/>
                  <a:ext cx="491673" cy="3244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ad>
                          <m:radPr>
                            <m:ctrlPr>
                              <a:rPr lang="de-DE" sz="1200" i="1" smtClean="0">
                                <a:latin typeface="Cambria Math" panose="02040503050406030204" pitchFamily="18" charset="0"/>
                              </a:rPr>
                            </m:ctrlPr>
                          </m:radPr>
                          <m:deg>
                            <m:r>
                              <a:rPr lang="de-DE" sz="1200" i="1" smtClean="0">
                                <a:solidFill>
                                  <a:srgbClr val="FF0000"/>
                                </a:solidFill>
                                <a:latin typeface="Cambria Math"/>
                              </a:rPr>
                              <m:t>3</m:t>
                            </m:r>
                          </m:deg>
                          <m:e/>
                        </m:rad>
                      </m:oMath>
                    </m:oMathPara>
                  </a14:m>
                  <a:endParaRPr lang="de-DE" sz="1200" dirty="0"/>
                </a:p>
              </p:txBody>
            </p:sp>
          </mc:Choice>
          <mc:Fallback xmlns="">
            <p:sp>
              <p:nvSpPr>
                <p:cNvPr id="38" name="Textfeld 37"/>
                <p:cNvSpPr txBox="1">
                  <a:spLocks noRot="1" noChangeAspect="1" noMove="1" noResize="1" noEditPoints="1" noAdjustHandles="1" noChangeArrowheads="1" noChangeShapeType="1" noTextEdit="1"/>
                </p:cNvSpPr>
                <p:nvPr/>
              </p:nvSpPr>
              <p:spPr>
                <a:xfrm>
                  <a:off x="3252310" y="3354978"/>
                  <a:ext cx="491673" cy="324448"/>
                </a:xfrm>
                <a:prstGeom prst="rect">
                  <a:avLst/>
                </a:prstGeom>
                <a:blipFill rotWithShape="1">
                  <a:blip r:embed="rId12"/>
                  <a:stretch>
                    <a:fillRect/>
                  </a:stretch>
                </a:blipFill>
              </p:spPr>
              <p:txBody>
                <a:bodyPr/>
                <a:lstStyle/>
                <a:p>
                  <a:r>
                    <a:rPr lang="de-DE">
                      <a:noFill/>
                    </a:rPr>
                    <a:t> </a:t>
                  </a:r>
                </a:p>
              </p:txBody>
            </p:sp>
          </mc:Fallback>
        </mc:AlternateContent>
        <p:cxnSp>
          <p:nvCxnSpPr>
            <p:cNvPr id="40" name="Gerade Verbindung 39"/>
            <p:cNvCxnSpPr/>
            <p:nvPr/>
          </p:nvCxnSpPr>
          <p:spPr>
            <a:xfrm>
              <a:off x="3304626" y="3439265"/>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uppieren 35"/>
          <p:cNvGrpSpPr/>
          <p:nvPr/>
        </p:nvGrpSpPr>
        <p:grpSpPr>
          <a:xfrm>
            <a:off x="3696410" y="774507"/>
            <a:ext cx="1156591" cy="3566863"/>
            <a:chOff x="5290830" y="772232"/>
            <a:chExt cx="1156591" cy="3566863"/>
          </a:xfrm>
        </p:grpSpPr>
        <mc:AlternateContent xmlns:mc="http://schemas.openxmlformats.org/markup-compatibility/2006" xmlns:a14="http://schemas.microsoft.com/office/drawing/2010/main">
          <mc:Choice Requires="a14">
            <p:graphicFrame>
              <p:nvGraphicFramePr>
                <p:cNvPr id="6" name="Inhaltsplatzhalter 3"/>
                <p:cNvGraphicFramePr>
                  <a:graphicFrameLocks/>
                </p:cNvGraphicFramePr>
                <p:nvPr>
                  <p:extLst>
                    <p:ext uri="{D42A27DB-BD31-4B8C-83A1-F6EECF244321}">
                      <p14:modId xmlns:p14="http://schemas.microsoft.com/office/powerpoint/2010/main" val="586347766"/>
                    </p:ext>
                  </p:extLst>
                </p:nvPr>
              </p:nvGraphicFramePr>
              <p:xfrm>
                <a:off x="5311452"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m:rPr>
                                          <m:nor/>
                                        </m:rPr>
                                        <a:rPr lang="de-DE" sz="1200" b="0" i="0" smtClean="0">
                                          <a:latin typeface="Cambria Math"/>
                                        </a:rPr>
                                        <m:t>x</m:t>
                                      </m:r>
                                    </m:e>
                                    <m:sup>
                                      <m:r>
                                        <a:rPr lang="de-DE" sz="1200" b="0" i="1" smtClean="0">
                                          <a:solidFill>
                                            <a:srgbClr val="FF0000"/>
                                          </a:solidFill>
                                          <a:latin typeface="Cambria Math"/>
                                        </a:rPr>
                                        <m:t>4</m:t>
                                      </m:r>
                                    </m:sup>
                                  </m:sSup>
                                </m:oMath>
                              </m:oMathPara>
                            </a14:m>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139">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16</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81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256</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63139">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625</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Choice>
          <mc:Fallback xmlns="">
            <p:graphicFrame>
              <p:nvGraphicFramePr>
                <p:cNvPr id="6" name="Inhaltsplatzhalter 3"/>
                <p:cNvGraphicFramePr>
                  <a:graphicFrameLocks/>
                </p:cNvGraphicFramePr>
                <p:nvPr>
                  <p:extLst>
                    <p:ext uri="{D42A27DB-BD31-4B8C-83A1-F6EECF244321}">
                      <p14:modId xmlns:p14="http://schemas.microsoft.com/office/powerpoint/2010/main" val="586347766"/>
                    </p:ext>
                  </p:extLst>
                </p:nvPr>
              </p:nvGraphicFramePr>
              <p:xfrm>
                <a:off x="5311452" y="1352600"/>
                <a:ext cx="997868" cy="1939298"/>
              </p:xfrm>
              <a:graphic>
                <a:graphicData uri="http://schemas.openxmlformats.org/drawingml/2006/table">
                  <a:tbl>
                    <a:tblPr firstRow="1" bandRow="1">
                      <a:tableStyleId>{2D5ABB26-0587-4C30-8999-92F81FD0307C}</a:tableStyleId>
                    </a:tblPr>
                    <a:tblGrid>
                      <a:gridCol w="498934"/>
                      <a:gridCol w="498934"/>
                    </a:tblGrid>
                    <a:tr h="293378">
                      <a:tc>
                        <a:txBody>
                          <a:bodyPr/>
                          <a:lstStyle/>
                          <a:p>
                            <a:pPr algn="ctr"/>
                            <a:r>
                              <a:rPr lang="de-DE" sz="1200" dirty="0" smtClean="0"/>
                              <a:t>x</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13"/>
                            <a:stretch>
                              <a:fillRect l="-102469" r="-1235" b="-579167"/>
                            </a:stretch>
                          </a:blipFill>
                        </a:tcPr>
                      </a:tc>
                    </a:tr>
                    <a:tr h="274320">
                      <a:tc>
                        <a:txBody>
                          <a:bodyPr/>
                          <a:lstStyle/>
                          <a:p>
                            <a:pPr algn="ctr"/>
                            <a:r>
                              <a:rPr lang="de-DE" sz="1200" dirty="0" smtClean="0"/>
                              <a:t>0</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0</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1</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2</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16</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3</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81</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4</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256</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74320">
                      <a:tc>
                        <a:txBody>
                          <a:bodyPr/>
                          <a:lstStyle/>
                          <a:p>
                            <a:pPr algn="ctr"/>
                            <a:r>
                              <a:rPr lang="de-DE" sz="1200" dirty="0" smtClean="0"/>
                              <a:t>5</a:t>
                            </a:r>
                            <a:endParaRPr lang="de-DE"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de-DE" sz="1200" dirty="0" smtClean="0"/>
                              <a:t>625</a:t>
                            </a:r>
                            <a:endParaRPr lang="de-DE"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mc:Fallback>
        </mc:AlternateContent>
        <p:grpSp>
          <p:nvGrpSpPr>
            <p:cNvPr id="20" name="Gruppieren 19"/>
            <p:cNvGrpSpPr/>
            <p:nvPr/>
          </p:nvGrpSpPr>
          <p:grpSpPr>
            <a:xfrm>
              <a:off x="5445224" y="772232"/>
              <a:ext cx="1002197" cy="581726"/>
              <a:chOff x="476672" y="744007"/>
              <a:chExt cx="1002197" cy="581726"/>
            </a:xfrm>
          </p:grpSpPr>
          <p:grpSp>
            <p:nvGrpSpPr>
              <p:cNvPr id="21" name="Gruppieren 20"/>
              <p:cNvGrpSpPr/>
              <p:nvPr/>
            </p:nvGrpSpPr>
            <p:grpSpPr>
              <a:xfrm>
                <a:off x="476672" y="744007"/>
                <a:ext cx="1002197" cy="581726"/>
                <a:chOff x="476672" y="744007"/>
                <a:chExt cx="1002197" cy="581726"/>
              </a:xfrm>
            </p:grpSpPr>
            <p:sp>
              <p:nvSpPr>
                <p:cNvPr id="24" name="Runde Klammer rechts 23"/>
                <p:cNvSpPr/>
                <p:nvPr/>
              </p:nvSpPr>
              <p:spPr>
                <a:xfrm rot="16200000">
                  <a:off x="706131" y="907118"/>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5" name="Textfeld 24"/>
                <p:cNvSpPr txBox="1"/>
                <p:nvPr/>
              </p:nvSpPr>
              <p:spPr>
                <a:xfrm>
                  <a:off x="476672" y="744007"/>
                  <a:ext cx="1002197" cy="276999"/>
                </a:xfrm>
                <a:prstGeom prst="rect">
                  <a:avLst/>
                </a:prstGeom>
                <a:noFill/>
              </p:spPr>
              <p:txBody>
                <a:bodyPr wrap="none" rtlCol="0">
                  <a:spAutoFit/>
                </a:bodyPr>
                <a:lstStyle/>
                <a:p>
                  <a:r>
                    <a:rPr lang="de-DE" sz="1200" dirty="0" smtClean="0">
                      <a:latin typeface="Arial" panose="020B0604020202020204" pitchFamily="34" charset="0"/>
                      <a:cs typeface="Arial" panose="020B0604020202020204" pitchFamily="34" charset="0"/>
                    </a:rPr>
                    <a:t>Potenzieren</a:t>
                  </a:r>
                  <a:endParaRPr lang="de-DE" sz="1200" dirty="0">
                    <a:latin typeface="Arial" panose="020B0604020202020204" pitchFamily="34" charset="0"/>
                    <a:cs typeface="Arial" panose="020B0604020202020204" pitchFamily="34" charset="0"/>
                  </a:endParaRPr>
                </a:p>
              </p:txBody>
            </p:sp>
          </p:grpSp>
          <mc:AlternateContent xmlns:mc="http://schemas.openxmlformats.org/markup-compatibility/2006" xmlns:a14="http://schemas.microsoft.com/office/drawing/2010/main">
            <mc:Choice Requires="a14">
              <p:sp>
                <p:nvSpPr>
                  <p:cNvPr id="22" name="Textfeld 21"/>
                  <p:cNvSpPr txBox="1"/>
                  <p:nvPr/>
                </p:nvSpPr>
                <p:spPr>
                  <a:xfrm>
                    <a:off x="732158" y="1008292"/>
                    <a:ext cx="42030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de-DE" sz="1200" i="1" smtClean="0">
                                  <a:latin typeface="Cambria Math" panose="02040503050406030204" pitchFamily="18" charset="0"/>
                                </a:rPr>
                              </m:ctrlPr>
                            </m:sSupPr>
                            <m:e>
                              <m:r>
                                <a:rPr lang="de-DE" sz="1200" b="0" i="1" smtClean="0">
                                  <a:latin typeface="Cambria Math"/>
                                </a:rPr>
                                <m:t>()</m:t>
                              </m:r>
                            </m:e>
                            <m:sup>
                              <m:r>
                                <a:rPr lang="de-DE" sz="1200" b="0" i="1" smtClean="0">
                                  <a:solidFill>
                                    <a:srgbClr val="FF0000"/>
                                  </a:solidFill>
                                  <a:latin typeface="Cambria Math"/>
                                </a:rPr>
                                <m:t>4</m:t>
                              </m:r>
                            </m:sup>
                          </m:sSup>
                        </m:oMath>
                      </m:oMathPara>
                    </a14:m>
                    <a:endParaRPr lang="de-DE" sz="1200" dirty="0"/>
                  </a:p>
                </p:txBody>
              </p:sp>
            </mc:Choice>
            <mc:Fallback xmlns="">
              <p:sp>
                <p:nvSpPr>
                  <p:cNvPr id="22" name="Textfeld 21"/>
                  <p:cNvSpPr txBox="1">
                    <a:spLocks noRot="1" noChangeAspect="1" noMove="1" noResize="1" noEditPoints="1" noAdjustHandles="1" noChangeArrowheads="1" noChangeShapeType="1" noTextEdit="1"/>
                  </p:cNvSpPr>
                  <p:nvPr/>
                </p:nvSpPr>
                <p:spPr>
                  <a:xfrm>
                    <a:off x="732158" y="1008292"/>
                    <a:ext cx="420307" cy="276999"/>
                  </a:xfrm>
                  <a:prstGeom prst="rect">
                    <a:avLst/>
                  </a:prstGeom>
                  <a:blipFill rotWithShape="1">
                    <a:blip r:embed="rId9"/>
                    <a:stretch>
                      <a:fillRect b="-11111"/>
                    </a:stretch>
                  </a:blipFill>
                </p:spPr>
                <p:txBody>
                  <a:bodyPr/>
                  <a:lstStyle/>
                  <a:p>
                    <a:r>
                      <a:rPr lang="de-DE">
                        <a:noFill/>
                      </a:rPr>
                      <a:t> </a:t>
                    </a:r>
                  </a:p>
                </p:txBody>
              </p:sp>
            </mc:Fallback>
          </mc:AlternateContent>
          <p:cxnSp>
            <p:nvCxnSpPr>
              <p:cNvPr id="23" name="Gerade Verbindung 22"/>
              <p:cNvCxnSpPr/>
              <p:nvPr/>
            </p:nvCxnSpPr>
            <p:spPr>
              <a:xfrm>
                <a:off x="792000" y="109800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uppieren 29"/>
            <p:cNvGrpSpPr/>
            <p:nvPr/>
          </p:nvGrpSpPr>
          <p:grpSpPr>
            <a:xfrm>
              <a:off x="5290830" y="3383578"/>
              <a:ext cx="1100879" cy="955517"/>
              <a:chOff x="349997" y="3346254"/>
              <a:chExt cx="1100879" cy="955517"/>
            </a:xfrm>
          </p:grpSpPr>
          <p:sp>
            <p:nvSpPr>
              <p:cNvPr id="31" name="Runde Klammer rechts 30"/>
              <p:cNvSpPr/>
              <p:nvPr/>
            </p:nvSpPr>
            <p:spPr>
              <a:xfrm rot="5400000">
                <a:off x="733850" y="3260811"/>
                <a:ext cx="333172" cy="504058"/>
              </a:xfrm>
              <a:prstGeom prst="rightBracket">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2" name="Textfeld 31"/>
              <p:cNvSpPr txBox="1"/>
              <p:nvPr/>
            </p:nvSpPr>
            <p:spPr>
              <a:xfrm>
                <a:off x="349997" y="3655440"/>
                <a:ext cx="1100879" cy="646331"/>
              </a:xfrm>
              <a:prstGeom prst="rect">
                <a:avLst/>
              </a:prstGeom>
              <a:noFill/>
            </p:spPr>
            <p:txBody>
              <a:bodyPr wrap="none" rtlCol="0">
                <a:spAutoFit/>
              </a:bodyPr>
              <a:lstStyle/>
              <a:p>
                <a:pPr algn="ctr"/>
                <a:r>
                  <a:rPr lang="de-DE" sz="1200" dirty="0" smtClean="0">
                    <a:latin typeface="Arial" panose="020B0604020202020204" pitchFamily="34" charset="0"/>
                    <a:cs typeface="Arial" panose="020B0604020202020204" pitchFamily="34" charset="0"/>
                  </a:rPr>
                  <a:t>Radizieren</a:t>
                </a:r>
              </a:p>
              <a:p>
                <a:pPr algn="ctr"/>
                <a:endParaRPr lang="de-DE" sz="1200" dirty="0" smtClean="0">
                  <a:latin typeface="Arial" panose="020B0604020202020204" pitchFamily="34" charset="0"/>
                  <a:cs typeface="Arial" panose="020B0604020202020204" pitchFamily="34" charset="0"/>
                </a:endParaRPr>
              </a:p>
              <a:p>
                <a:pPr algn="ctr"/>
                <a:r>
                  <a:rPr lang="de-DE" sz="1200" dirty="0" smtClean="0">
                    <a:solidFill>
                      <a:srgbClr val="FF0000"/>
                    </a:solidFill>
                    <a:latin typeface="Arial" panose="020B0604020202020204" pitchFamily="34" charset="0"/>
                    <a:cs typeface="Arial" panose="020B0604020202020204" pitchFamily="34" charset="0"/>
                  </a:rPr>
                  <a:t>Vierte</a:t>
                </a:r>
                <a:r>
                  <a:rPr lang="de-DE" sz="1200" dirty="0" smtClean="0">
                    <a:latin typeface="Arial" panose="020B0604020202020204" pitchFamily="34" charset="0"/>
                    <a:cs typeface="Arial" panose="020B0604020202020204" pitchFamily="34" charset="0"/>
                  </a:rPr>
                  <a:t> Wurzel</a:t>
                </a:r>
                <a:endParaRPr lang="de-DE" sz="1200" dirty="0">
                  <a:latin typeface="Arial" panose="020B0604020202020204" pitchFamily="34" charset="0"/>
                  <a:cs typeface="Arial" panose="020B0604020202020204" pitchFamily="34" charset="0"/>
                </a:endParaRPr>
              </a:p>
            </p:txBody>
          </p:sp>
        </p:grpSp>
        <mc:AlternateContent xmlns:mc="http://schemas.openxmlformats.org/markup-compatibility/2006" xmlns:a14="http://schemas.microsoft.com/office/drawing/2010/main">
          <mc:Choice Requires="a14">
            <p:sp>
              <p:nvSpPr>
                <p:cNvPr id="39" name="Textfeld 38"/>
                <p:cNvSpPr txBox="1"/>
                <p:nvPr/>
              </p:nvSpPr>
              <p:spPr>
                <a:xfrm>
                  <a:off x="5601625" y="3368316"/>
                  <a:ext cx="491673" cy="3244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ad>
                          <m:radPr>
                            <m:ctrlPr>
                              <a:rPr lang="de-DE" sz="1200" i="1" smtClean="0">
                                <a:latin typeface="Cambria Math" panose="02040503050406030204" pitchFamily="18" charset="0"/>
                              </a:rPr>
                            </m:ctrlPr>
                          </m:radPr>
                          <m:deg>
                            <m:r>
                              <m:rPr>
                                <m:brk m:alnAt="7"/>
                              </m:rPr>
                              <a:rPr lang="de-DE" sz="1200" b="0" i="1" smtClean="0">
                                <a:solidFill>
                                  <a:srgbClr val="FF0000"/>
                                </a:solidFill>
                                <a:latin typeface="Cambria Math"/>
                              </a:rPr>
                              <m:t>4</m:t>
                            </m:r>
                          </m:deg>
                          <m:e/>
                        </m:rad>
                      </m:oMath>
                    </m:oMathPara>
                  </a14:m>
                  <a:endParaRPr lang="de-DE" sz="1200" dirty="0"/>
                </a:p>
              </p:txBody>
            </p:sp>
          </mc:Choice>
          <mc:Fallback xmlns="">
            <p:sp>
              <p:nvSpPr>
                <p:cNvPr id="39" name="Textfeld 38"/>
                <p:cNvSpPr txBox="1">
                  <a:spLocks noRot="1" noChangeAspect="1" noMove="1" noResize="1" noEditPoints="1" noAdjustHandles="1" noChangeArrowheads="1" noChangeShapeType="1" noTextEdit="1"/>
                </p:cNvSpPr>
                <p:nvPr/>
              </p:nvSpPr>
              <p:spPr>
                <a:xfrm>
                  <a:off x="5601625" y="3368316"/>
                  <a:ext cx="491673" cy="324448"/>
                </a:xfrm>
                <a:prstGeom prst="rect">
                  <a:avLst/>
                </a:prstGeom>
                <a:blipFill rotWithShape="1">
                  <a:blip r:embed="rId14"/>
                  <a:stretch>
                    <a:fillRect/>
                  </a:stretch>
                </a:blipFill>
              </p:spPr>
              <p:txBody>
                <a:bodyPr/>
                <a:lstStyle/>
                <a:p>
                  <a:r>
                    <a:rPr lang="de-DE">
                      <a:noFill/>
                    </a:rPr>
                    <a:t> </a:t>
                  </a:r>
                </a:p>
              </p:txBody>
            </p:sp>
          </mc:Fallback>
        </mc:AlternateContent>
        <p:cxnSp>
          <p:nvCxnSpPr>
            <p:cNvPr id="41" name="Gerade Verbindung 40"/>
            <p:cNvCxnSpPr/>
            <p:nvPr/>
          </p:nvCxnSpPr>
          <p:spPr>
            <a:xfrm>
              <a:off x="5700710" y="345854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58" name="Textfeld 57"/>
              <p:cNvSpPr txBox="1"/>
              <p:nvPr/>
            </p:nvSpPr>
            <p:spPr>
              <a:xfrm>
                <a:off x="310427" y="5636644"/>
                <a:ext cx="6089119" cy="4209229"/>
              </a:xfrm>
              <a:prstGeom prst="rect">
                <a:avLst/>
              </a:prstGeom>
              <a:noFill/>
            </p:spPr>
            <p:txBody>
              <a:bodyPr wrap="square" rtlCol="0">
                <a:spAutoFit/>
              </a:bodyPr>
              <a:lstStyle/>
              <a:p>
                <a:pPr lvl="0"/>
                <a:r>
                  <a:rPr lang="de-DE" sz="1200" dirty="0" smtClean="0">
                    <a:solidFill>
                      <a:prstClr val="black"/>
                    </a:solidFill>
                    <a:latin typeface="Arial" panose="020B0604020202020204" pitchFamily="34" charset="0"/>
                    <a:cs typeface="Arial" panose="020B0604020202020204" pitchFamily="34" charset="0"/>
                  </a:rPr>
                  <a:t>Übungen:</a:t>
                </a:r>
              </a:p>
              <a:p>
                <a:pPr lvl="0"/>
                <a14:m>
                  <m:oMath xmlns:m="http://schemas.openxmlformats.org/officeDocument/2006/math">
                    <m:rad>
                      <m:radPr>
                        <m:ctrlPr>
                          <a:rPr lang="de-DE" sz="1200" i="1">
                            <a:solidFill>
                              <a:prstClr val="black"/>
                            </a:solidFill>
                            <a:latin typeface="Cambria Math" panose="02040503050406030204" pitchFamily="18" charset="0"/>
                          </a:rPr>
                        </m:ctrlPr>
                      </m:radPr>
                      <m:deg>
                        <m:r>
                          <a:rPr lang="de-DE" sz="1200" i="1">
                            <a:solidFill>
                              <a:prstClr val="black"/>
                            </a:solidFill>
                            <a:latin typeface="Cambria Math"/>
                          </a:rPr>
                          <m:t>3</m:t>
                        </m:r>
                      </m:deg>
                      <m:e>
                        <m:r>
                          <a:rPr lang="de-DE" sz="1200" i="1">
                            <a:solidFill>
                              <a:prstClr val="black"/>
                            </a:solidFill>
                            <a:latin typeface="Cambria Math"/>
                          </a:rPr>
                          <m:t>8</m:t>
                        </m:r>
                      </m:e>
                    </m:rad>
                    <m:r>
                      <a:rPr lang="de-DE" sz="1200" b="0" i="1" smtClean="0">
                        <a:solidFill>
                          <a:prstClr val="black"/>
                        </a:solidFill>
                        <a:latin typeface="Cambria Math"/>
                      </a:rPr>
                      <m:t>=2</m:t>
                    </m:r>
                  </m:oMath>
                </a14:m>
                <a:r>
                  <a:rPr lang="de-DE" sz="1200" dirty="0" smtClean="0">
                    <a:solidFill>
                      <a:prstClr val="black"/>
                    </a:solidFill>
                    <a:latin typeface="Arial" panose="020B0604020202020204" pitchFamily="34" charset="0"/>
                    <a:cs typeface="Arial" panose="020B0604020202020204" pitchFamily="34" charset="0"/>
                  </a:rPr>
                  <a:t>, da </a:t>
                </a:r>
                <a14:m>
                  <m:oMath xmlns:m="http://schemas.openxmlformats.org/officeDocument/2006/math">
                    <m:sSup>
                      <m:sSupPr>
                        <m:ctrlPr>
                          <a:rPr lang="de-DE" sz="1200" i="1" smtClean="0">
                            <a:solidFill>
                              <a:prstClr val="black"/>
                            </a:solidFill>
                            <a:latin typeface="Cambria Math" panose="02040503050406030204" pitchFamily="18" charset="0"/>
                          </a:rPr>
                        </m:ctrlPr>
                      </m:sSupPr>
                      <m:e>
                        <m:r>
                          <a:rPr lang="de-DE" sz="1200" b="0" i="1" smtClean="0">
                            <a:solidFill>
                              <a:prstClr val="black"/>
                            </a:solidFill>
                            <a:latin typeface="Cambria Math"/>
                          </a:rPr>
                          <m:t>2</m:t>
                        </m:r>
                      </m:e>
                      <m:sup>
                        <m:r>
                          <a:rPr lang="de-DE" sz="1200" b="0" i="1" smtClean="0">
                            <a:solidFill>
                              <a:prstClr val="black"/>
                            </a:solidFill>
                            <a:latin typeface="Cambria Math"/>
                          </a:rPr>
                          <m:t>3</m:t>
                        </m:r>
                      </m:sup>
                    </m:sSup>
                    <m:r>
                      <a:rPr lang="de-DE" sz="1200" b="0" i="1" smtClean="0">
                        <a:solidFill>
                          <a:prstClr val="black"/>
                        </a:solidFill>
                        <a:latin typeface="Cambria Math"/>
                      </a:rPr>
                      <m:t>=8 (</m:t>
                    </m:r>
                    <m:r>
                      <a:rPr lang="de-DE" sz="1200" b="0" i="1" smtClean="0">
                        <a:solidFill>
                          <a:prstClr val="black"/>
                        </a:solidFill>
                        <a:latin typeface="Cambria Math"/>
                      </a:rPr>
                      <m:t>𝑎𝑢𝑠</m:t>
                    </m:r>
                    <m:r>
                      <a:rPr lang="de-DE" sz="1200" b="0" i="1" smtClean="0">
                        <a:solidFill>
                          <a:prstClr val="black"/>
                        </a:solidFill>
                        <a:latin typeface="Cambria Math"/>
                      </a:rPr>
                      <m:t> </m:t>
                    </m:r>
                    <m:r>
                      <a:rPr lang="de-DE" sz="1200" b="0" i="1" smtClean="0">
                        <a:solidFill>
                          <a:prstClr val="black"/>
                        </a:solidFill>
                        <a:latin typeface="Cambria Math"/>
                      </a:rPr>
                      <m:t>𝑇𝑎𝑏</m:t>
                    </m:r>
                    <m:r>
                      <a:rPr lang="de-DE" sz="1200" b="0" i="1" smtClean="0">
                        <a:solidFill>
                          <a:prstClr val="black"/>
                        </a:solidFill>
                        <a:latin typeface="Cambria Math"/>
                      </a:rPr>
                      <m:t>.)</m:t>
                    </m:r>
                  </m:oMath>
                </a14:m>
                <a:endParaRPr lang="de-DE" sz="1200" dirty="0" smtClean="0">
                  <a:solidFill>
                    <a:prstClr val="black"/>
                  </a:solidFill>
                  <a:latin typeface="Arial" panose="020B0604020202020204" pitchFamily="34" charset="0"/>
                  <a:cs typeface="Arial" panose="020B0604020202020204" pitchFamily="34" charset="0"/>
                </a:endParaRPr>
              </a:p>
              <a:p>
                <a:pPr lvl="0">
                  <a:lnSpc>
                    <a:spcPct val="150000"/>
                  </a:lnSpc>
                </a:pPr>
                <a:r>
                  <a:rPr lang="de-DE" sz="1200" dirty="0" smtClean="0">
                    <a:solidFill>
                      <a:prstClr val="black"/>
                    </a:solidFill>
                    <a:latin typeface="Arial" panose="020B0604020202020204" pitchFamily="34" charset="0"/>
                    <a:cs typeface="Arial" panose="020B0604020202020204" pitchFamily="34" charset="0"/>
                  </a:rPr>
                  <a:t>S.130</a:t>
                </a:r>
                <a:endParaRPr lang="de-DE" sz="1200" dirty="0">
                  <a:solidFill>
                    <a:prstClr val="black"/>
                  </a:solidFill>
                  <a:latin typeface="Arial" panose="020B0604020202020204" pitchFamily="34" charset="0"/>
                  <a:cs typeface="Arial" panose="020B0604020202020204" pitchFamily="34" charset="0"/>
                </a:endParaRPr>
              </a:p>
              <a:p>
                <a:pPr lvl="0">
                  <a:lnSpc>
                    <a:spcPct val="150000"/>
                  </a:lnSpc>
                </a:pPr>
                <a:r>
                  <a:rPr lang="de-DE" sz="1200" dirty="0">
                    <a:solidFill>
                      <a:prstClr val="black"/>
                    </a:solidFill>
                    <a:latin typeface="Arial" panose="020B0604020202020204" pitchFamily="34" charset="0"/>
                    <a:cs typeface="Arial" panose="020B0604020202020204" pitchFamily="34" charset="0"/>
                  </a:rPr>
                  <a:t>2k) </a:t>
                </a:r>
                <a14:m>
                  <m:oMath xmlns:m="http://schemas.openxmlformats.org/officeDocument/2006/math">
                    <m:rad>
                      <m:radPr>
                        <m:ctrlPr>
                          <a:rPr lang="de-DE" sz="1200" i="1">
                            <a:solidFill>
                              <a:prstClr val="black"/>
                            </a:solidFill>
                            <a:latin typeface="Cambria Math" panose="02040503050406030204" pitchFamily="18" charset="0"/>
                          </a:rPr>
                        </m:ctrlPr>
                      </m:radPr>
                      <m:deg>
                        <m:r>
                          <m:rPr>
                            <m:brk m:alnAt="7"/>
                          </m:rPr>
                          <a:rPr lang="de-DE" sz="1200" i="1">
                            <a:solidFill>
                              <a:prstClr val="black"/>
                            </a:solidFill>
                            <a:latin typeface="Cambria Math"/>
                          </a:rPr>
                          <m:t>4</m:t>
                        </m:r>
                      </m:deg>
                      <m:e>
                        <m:r>
                          <a:rPr lang="de-DE" sz="1200" i="1">
                            <a:solidFill>
                              <a:prstClr val="black"/>
                            </a:solidFill>
                            <a:latin typeface="Cambria Math"/>
                          </a:rPr>
                          <m:t>256</m:t>
                        </m:r>
                      </m:e>
                    </m:rad>
                  </m:oMath>
                </a14:m>
                <a:r>
                  <a:rPr lang="de-DE" sz="1200" dirty="0" smtClean="0">
                    <a:solidFill>
                      <a:prstClr val="black"/>
                    </a:solidFill>
                    <a:latin typeface="Arial" panose="020B0604020202020204" pitchFamily="34" charset="0"/>
                    <a:cs typeface="Arial" panose="020B0604020202020204" pitchFamily="34" charset="0"/>
                  </a:rPr>
                  <a:t>=4, da </a:t>
                </a:r>
                <a14:m>
                  <m:oMath xmlns:m="http://schemas.openxmlformats.org/officeDocument/2006/math">
                    <m:sSup>
                      <m:sSupPr>
                        <m:ctrlPr>
                          <a:rPr lang="de-DE" sz="1200" i="1" smtClean="0">
                            <a:solidFill>
                              <a:prstClr val="black"/>
                            </a:solidFill>
                            <a:latin typeface="Cambria Math" panose="02040503050406030204" pitchFamily="18" charset="0"/>
                          </a:rPr>
                        </m:ctrlPr>
                      </m:sSupPr>
                      <m:e>
                        <m:r>
                          <a:rPr lang="de-DE" sz="1200" b="0" i="1" smtClean="0">
                            <a:solidFill>
                              <a:prstClr val="black"/>
                            </a:solidFill>
                            <a:latin typeface="Cambria Math"/>
                          </a:rPr>
                          <m:t>4</m:t>
                        </m:r>
                      </m:e>
                      <m:sup>
                        <m:r>
                          <a:rPr lang="de-DE" sz="1200" b="0" i="1" smtClean="0">
                            <a:solidFill>
                              <a:prstClr val="black"/>
                            </a:solidFill>
                            <a:latin typeface="Cambria Math"/>
                          </a:rPr>
                          <m:t>4</m:t>
                        </m:r>
                      </m:sup>
                    </m:sSup>
                    <m:r>
                      <a:rPr lang="de-DE" sz="1200" b="0" i="1" smtClean="0">
                        <a:solidFill>
                          <a:prstClr val="black"/>
                        </a:solidFill>
                        <a:latin typeface="Cambria Math"/>
                      </a:rPr>
                      <m:t>=256</m:t>
                    </m:r>
                  </m:oMath>
                </a14:m>
                <a:r>
                  <a:rPr lang="de-DE" sz="12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200" i="1">
                        <a:solidFill>
                          <a:prstClr val="black"/>
                        </a:solidFill>
                        <a:latin typeface="Cambria Math"/>
                      </a:rPr>
                      <m:t>(</m:t>
                    </m:r>
                    <m:r>
                      <a:rPr lang="de-DE" sz="1200" i="1">
                        <a:solidFill>
                          <a:prstClr val="black"/>
                        </a:solidFill>
                        <a:latin typeface="Cambria Math"/>
                      </a:rPr>
                      <m:t>𝑎𝑢𝑠</m:t>
                    </m:r>
                    <m:r>
                      <a:rPr lang="de-DE" sz="1200" i="1">
                        <a:solidFill>
                          <a:prstClr val="black"/>
                        </a:solidFill>
                        <a:latin typeface="Cambria Math"/>
                      </a:rPr>
                      <m:t> </m:t>
                    </m:r>
                    <m:r>
                      <a:rPr lang="de-DE" sz="1200" i="1">
                        <a:solidFill>
                          <a:prstClr val="black"/>
                        </a:solidFill>
                        <a:latin typeface="Cambria Math"/>
                      </a:rPr>
                      <m:t>𝑇𝑎𝑏</m:t>
                    </m:r>
                    <m:r>
                      <a:rPr lang="de-DE" sz="1200" i="1">
                        <a:solidFill>
                          <a:prstClr val="black"/>
                        </a:solidFill>
                        <a:latin typeface="Cambria Math"/>
                      </a:rPr>
                      <m:t>.)</m:t>
                    </m:r>
                  </m:oMath>
                </a14:m>
                <a:endParaRPr lang="de-DE" sz="1200" dirty="0">
                  <a:solidFill>
                    <a:prstClr val="black"/>
                  </a:solidFill>
                  <a:latin typeface="Arial" panose="020B0604020202020204" pitchFamily="34" charset="0"/>
                  <a:cs typeface="Arial" panose="020B0604020202020204" pitchFamily="34" charset="0"/>
                </a:endParaRPr>
              </a:p>
              <a:p>
                <a:pPr lvl="0">
                  <a:lnSpc>
                    <a:spcPct val="150000"/>
                  </a:lnSpc>
                </a:pPr>
                <a14:m>
                  <m:oMath xmlns:m="http://schemas.openxmlformats.org/officeDocument/2006/math">
                    <m:r>
                      <m:rPr>
                        <m:nor/>
                      </m:rPr>
                      <a:rPr lang="de-DE" sz="1200" i="0">
                        <a:solidFill>
                          <a:prstClr val="black"/>
                        </a:solidFill>
                        <a:latin typeface="Arial" panose="020B0604020202020204" pitchFamily="34" charset="0"/>
                        <a:cs typeface="Arial" panose="020B0604020202020204" pitchFamily="34" charset="0"/>
                      </a:rPr>
                      <m:t>2</m:t>
                    </m:r>
                    <m:r>
                      <m:rPr>
                        <m:nor/>
                      </m:rPr>
                      <a:rPr lang="de-DE" sz="1200" i="0">
                        <a:solidFill>
                          <a:prstClr val="black"/>
                        </a:solidFill>
                        <a:latin typeface="Arial" panose="020B0604020202020204" pitchFamily="34" charset="0"/>
                        <a:cs typeface="Arial" panose="020B0604020202020204" pitchFamily="34" charset="0"/>
                      </a:rPr>
                      <m:t>a</m:t>
                    </m:r>
                    <m:r>
                      <m:rPr>
                        <m:nor/>
                      </m:rPr>
                      <a:rPr lang="de-DE" sz="1200" i="0">
                        <a:solidFill>
                          <a:prstClr val="black"/>
                        </a:solidFill>
                        <a:latin typeface="Arial" panose="020B0604020202020204" pitchFamily="34" charset="0"/>
                        <a:cs typeface="Arial" panose="020B0604020202020204" pitchFamily="34" charset="0"/>
                      </a:rPr>
                      <m:t>) </m:t>
                    </m:r>
                    <m:rad>
                      <m:radPr>
                        <m:ctrlPr>
                          <a:rPr lang="de-DE" sz="1200" i="1">
                            <a:solidFill>
                              <a:prstClr val="black"/>
                            </a:solidFill>
                            <a:latin typeface="Cambria Math" panose="02040503050406030204" pitchFamily="18" charset="0"/>
                          </a:rPr>
                        </m:ctrlPr>
                      </m:radPr>
                      <m:deg>
                        <m:r>
                          <a:rPr lang="de-DE" sz="1200" i="1">
                            <a:solidFill>
                              <a:prstClr val="black"/>
                            </a:solidFill>
                            <a:latin typeface="Cambria Math"/>
                          </a:rPr>
                          <m:t>3</m:t>
                        </m:r>
                      </m:deg>
                      <m:e>
                        <m:r>
                          <a:rPr lang="de-DE" sz="1200" i="1">
                            <a:solidFill>
                              <a:prstClr val="black"/>
                            </a:solidFill>
                            <a:latin typeface="Cambria Math"/>
                          </a:rPr>
                          <m:t>1000</m:t>
                        </m:r>
                      </m:e>
                    </m:rad>
                  </m:oMath>
                </a14:m>
                <a:r>
                  <a:rPr lang="de-DE" sz="1200" dirty="0" smtClean="0">
                    <a:solidFill>
                      <a:prstClr val="black"/>
                    </a:solidFill>
                    <a:latin typeface="Arial" panose="020B0604020202020204" pitchFamily="34" charset="0"/>
                    <a:cs typeface="Arial" panose="020B0604020202020204" pitchFamily="34" charset="0"/>
                  </a:rPr>
                  <a:t>=10, da </a:t>
                </a:r>
                <a14:m>
                  <m:oMath xmlns:m="http://schemas.openxmlformats.org/officeDocument/2006/math">
                    <m:sSup>
                      <m:sSupPr>
                        <m:ctrlPr>
                          <a:rPr lang="de-DE" sz="1200" i="1" smtClean="0">
                            <a:solidFill>
                              <a:prstClr val="black"/>
                            </a:solidFill>
                            <a:latin typeface="Cambria Math" panose="02040503050406030204" pitchFamily="18" charset="0"/>
                          </a:rPr>
                        </m:ctrlPr>
                      </m:sSupPr>
                      <m:e>
                        <m:r>
                          <a:rPr lang="de-DE" sz="1200" b="0" i="1" smtClean="0">
                            <a:solidFill>
                              <a:prstClr val="black"/>
                            </a:solidFill>
                            <a:latin typeface="Cambria Math"/>
                          </a:rPr>
                          <m:t>10</m:t>
                        </m:r>
                      </m:e>
                      <m:sup>
                        <m:r>
                          <a:rPr lang="de-DE" sz="1200" b="0" i="1" smtClean="0">
                            <a:solidFill>
                              <a:prstClr val="black"/>
                            </a:solidFill>
                            <a:latin typeface="Cambria Math"/>
                          </a:rPr>
                          <m:t>3</m:t>
                        </m:r>
                      </m:sup>
                    </m:sSup>
                    <m:r>
                      <a:rPr lang="de-DE" sz="1200" b="0" i="1" smtClean="0">
                        <a:solidFill>
                          <a:prstClr val="black"/>
                        </a:solidFill>
                        <a:latin typeface="Cambria Math"/>
                      </a:rPr>
                      <m:t>=1000</m:t>
                    </m:r>
                    <m:r>
                      <a:rPr lang="de-DE" sz="1200" b="0" i="0" smtClean="0">
                        <a:solidFill>
                          <a:prstClr val="black"/>
                        </a:solidFill>
                        <a:latin typeface="Cambria Math"/>
                      </a:rPr>
                      <m:t> </m:t>
                    </m:r>
                  </m:oMath>
                </a14:m>
                <a:endParaRPr lang="de-DE" sz="1200" b="0" dirty="0" smtClean="0">
                  <a:solidFill>
                    <a:prstClr val="black"/>
                  </a:solidFill>
                  <a:latin typeface="Arial" panose="020B0604020202020204" pitchFamily="34" charset="0"/>
                  <a:cs typeface="Arial" panose="020B0604020202020204" pitchFamily="34" charset="0"/>
                </a:endParaRPr>
              </a:p>
              <a:p>
                <a:pPr lvl="0">
                  <a:lnSpc>
                    <a:spcPct val="150000"/>
                  </a:lnSpc>
                </a:pPr>
                <a:r>
                  <a:rPr lang="de-DE" sz="1200" dirty="0" smtClean="0">
                    <a:solidFill>
                      <a:prstClr val="black"/>
                    </a:solidFill>
                    <a:latin typeface="Arial" panose="020B0604020202020204" pitchFamily="34" charset="0"/>
                    <a:cs typeface="Arial" panose="020B0604020202020204" pitchFamily="34" charset="0"/>
                  </a:rPr>
                  <a:t>2n</a:t>
                </a:r>
                <a:r>
                  <a:rPr lang="de-DE" sz="1200" dirty="0">
                    <a:solidFill>
                      <a:prstClr val="black"/>
                    </a:solidFill>
                    <a:latin typeface="Arial" panose="020B0604020202020204" pitchFamily="34" charset="0"/>
                    <a:cs typeface="Arial" panose="020B0604020202020204" pitchFamily="34" charset="0"/>
                  </a:rPr>
                  <a:t>) </a:t>
                </a:r>
                <a14:m>
                  <m:oMath xmlns:m="http://schemas.openxmlformats.org/officeDocument/2006/math">
                    <m:rad>
                      <m:radPr>
                        <m:degHide m:val="on"/>
                        <m:ctrlPr>
                          <a:rPr lang="de-DE" sz="1200" i="1">
                            <a:solidFill>
                              <a:prstClr val="black"/>
                            </a:solidFill>
                            <a:latin typeface="Cambria Math" panose="02040503050406030204" pitchFamily="18" charset="0"/>
                          </a:rPr>
                        </m:ctrlPr>
                      </m:radPr>
                      <m:deg/>
                      <m:e>
                        <m:r>
                          <a:rPr lang="de-DE" sz="1200" i="1">
                            <a:solidFill>
                              <a:prstClr val="black"/>
                            </a:solidFill>
                            <a:latin typeface="Cambria Math"/>
                          </a:rPr>
                          <m:t>0,01</m:t>
                        </m:r>
                      </m:e>
                    </m:rad>
                  </m:oMath>
                </a14:m>
                <a:r>
                  <a:rPr lang="de-DE" sz="1200" dirty="0" smtClean="0">
                    <a:solidFill>
                      <a:prstClr val="black"/>
                    </a:solidFill>
                    <a:latin typeface="Arial" panose="020B0604020202020204" pitchFamily="34" charset="0"/>
                    <a:cs typeface="Arial" panose="020B0604020202020204" pitchFamily="34" charset="0"/>
                  </a:rPr>
                  <a:t>=0,1</a:t>
                </a:r>
                <a:endParaRPr lang="de-DE" sz="1200" dirty="0">
                  <a:solidFill>
                    <a:prstClr val="black"/>
                  </a:solidFill>
                  <a:latin typeface="Arial" panose="020B0604020202020204" pitchFamily="34" charset="0"/>
                  <a:cs typeface="Arial" panose="020B0604020202020204" pitchFamily="34" charset="0"/>
                </a:endParaRPr>
              </a:p>
              <a:p>
                <a:pPr lvl="0">
                  <a:lnSpc>
                    <a:spcPct val="150000"/>
                  </a:lnSpc>
                </a:pPr>
                <a:r>
                  <a:rPr lang="de-DE" sz="1200" dirty="0">
                    <a:solidFill>
                      <a:prstClr val="black"/>
                    </a:solidFill>
                    <a:latin typeface="Arial" panose="020B0604020202020204" pitchFamily="34" charset="0"/>
                    <a:cs typeface="Arial" panose="020B0604020202020204" pitchFamily="34" charset="0"/>
                  </a:rPr>
                  <a:t>2p) </a:t>
                </a:r>
                <a14:m>
                  <m:oMath xmlns:m="http://schemas.openxmlformats.org/officeDocument/2006/math">
                    <m:rad>
                      <m:radPr>
                        <m:ctrlPr>
                          <a:rPr lang="de-DE" sz="1200" i="1">
                            <a:solidFill>
                              <a:prstClr val="black"/>
                            </a:solidFill>
                            <a:latin typeface="Cambria Math" panose="02040503050406030204" pitchFamily="18" charset="0"/>
                          </a:rPr>
                        </m:ctrlPr>
                      </m:radPr>
                      <m:deg>
                        <m:r>
                          <m:rPr>
                            <m:brk m:alnAt="7"/>
                          </m:rPr>
                          <a:rPr lang="de-DE" sz="1200" i="1">
                            <a:solidFill>
                              <a:prstClr val="black"/>
                            </a:solidFill>
                            <a:latin typeface="Cambria Math"/>
                          </a:rPr>
                          <m:t>5</m:t>
                        </m:r>
                      </m:deg>
                      <m:e>
                        <m:r>
                          <a:rPr lang="de-DE" sz="1200" i="1">
                            <a:solidFill>
                              <a:prstClr val="black"/>
                            </a:solidFill>
                            <a:latin typeface="Cambria Math"/>
                          </a:rPr>
                          <m:t>0,0024</m:t>
                        </m:r>
                        <m:r>
                          <a:rPr lang="de-DE" sz="1200" i="1" smtClean="0">
                            <a:solidFill>
                              <a:prstClr val="black"/>
                            </a:solidFill>
                            <a:latin typeface="Cambria Math"/>
                          </a:rPr>
                          <m:t>3</m:t>
                        </m:r>
                      </m:e>
                    </m:rad>
                  </m:oMath>
                </a14:m>
                <a:r>
                  <a:rPr lang="de-DE" sz="1200" dirty="0" smtClean="0">
                    <a:solidFill>
                      <a:prstClr val="black"/>
                    </a:solidFill>
                    <a:latin typeface="Arial" panose="020B0604020202020204" pitchFamily="34" charset="0"/>
                    <a:cs typeface="Arial" panose="020B0604020202020204" pitchFamily="34" charset="0"/>
                  </a:rPr>
                  <a:t>=0,3</a:t>
                </a:r>
              </a:p>
              <a:p>
                <a:pPr lvl="0" defTabSz="266700">
                  <a:lnSpc>
                    <a:spcPct val="150000"/>
                  </a:lnSpc>
                </a:pPr>
                <a:r>
                  <a:rPr lang="de-DE" sz="1200" dirty="0">
                    <a:solidFill>
                      <a:prstClr val="black"/>
                    </a:solidFill>
                    <a:latin typeface="Arial" panose="020B0604020202020204" pitchFamily="34" charset="0"/>
                    <a:cs typeface="Arial" panose="020B0604020202020204" pitchFamily="34" charset="0"/>
                  </a:rPr>
                  <a:t>	</a:t>
                </a:r>
                <a14:m>
                  <m:oMath xmlns:m="http://schemas.openxmlformats.org/officeDocument/2006/math">
                    <m:sSup>
                      <m:sSupPr>
                        <m:ctrlPr>
                          <a:rPr lang="de-DE" sz="1200" i="1" smtClean="0">
                            <a:solidFill>
                              <a:prstClr val="black"/>
                            </a:solidFill>
                            <a:latin typeface="Cambria Math" panose="02040503050406030204" pitchFamily="18" charset="0"/>
                          </a:rPr>
                        </m:ctrlPr>
                      </m:sSupPr>
                      <m:e>
                        <m:r>
                          <m:rPr>
                            <m:nor/>
                          </m:rPr>
                          <a:rPr lang="de-DE" sz="1200" dirty="0">
                            <a:solidFill>
                              <a:prstClr val="black"/>
                            </a:solidFill>
                            <a:latin typeface="Arial" panose="020B0604020202020204" pitchFamily="34" charset="0"/>
                            <a:cs typeface="Arial" panose="020B0604020202020204" pitchFamily="34" charset="0"/>
                          </a:rPr>
                          <m:t>0,3</m:t>
                        </m:r>
                      </m:e>
                      <m:sup>
                        <m:r>
                          <a:rPr lang="de-DE" sz="1200" b="0" i="1" smtClean="0">
                            <a:solidFill>
                              <a:prstClr val="black"/>
                            </a:solidFill>
                            <a:latin typeface="Cambria Math"/>
                          </a:rPr>
                          <m:t>5</m:t>
                        </m:r>
                      </m:sup>
                    </m:sSup>
                    <m:r>
                      <a:rPr lang="de-DE" sz="1200" b="0" i="1" smtClean="0">
                        <a:solidFill>
                          <a:prstClr val="black"/>
                        </a:solidFill>
                        <a:latin typeface="Cambria Math"/>
                      </a:rPr>
                      <m:t>=</m:t>
                    </m:r>
                  </m:oMath>
                </a14:m>
                <a:r>
                  <a:rPr lang="de-DE" sz="1200" b="0" dirty="0" smtClean="0">
                    <a:solidFill>
                      <a:prstClr val="black"/>
                    </a:solidFill>
                    <a:latin typeface="Arial" panose="020B0604020202020204" pitchFamily="34" charset="0"/>
                    <a:cs typeface="Arial" panose="020B0604020202020204" pitchFamily="34" charset="0"/>
                  </a:rPr>
                  <a:t>0,00243</a:t>
                </a:r>
              </a:p>
              <a:p>
                <a:pPr defTabSz="266700">
                  <a:lnSpc>
                    <a:spcPct val="150000"/>
                  </a:lnSpc>
                </a:pPr>
                <a:r>
                  <a:rPr lang="de-DE" sz="1200" dirty="0" smtClean="0">
                    <a:solidFill>
                      <a:prstClr val="black"/>
                    </a:solidFill>
                    <a:latin typeface="Arial" panose="020B0604020202020204" pitchFamily="34" charset="0"/>
                    <a:cs typeface="Arial" panose="020B0604020202020204" pitchFamily="34" charset="0"/>
                  </a:rPr>
                  <a:t>	</a:t>
                </a:r>
                <a14:m>
                  <m:oMath xmlns:m="http://schemas.openxmlformats.org/officeDocument/2006/math">
                    <m:sSup>
                      <m:sSupPr>
                        <m:ctrlPr>
                          <a:rPr lang="de-DE" sz="1200" i="1">
                            <a:solidFill>
                              <a:prstClr val="black"/>
                            </a:solidFill>
                            <a:latin typeface="Cambria Math" panose="02040503050406030204" pitchFamily="18" charset="0"/>
                          </a:rPr>
                        </m:ctrlPr>
                      </m:sSupPr>
                      <m:e>
                        <m:r>
                          <m:rPr>
                            <m:nor/>
                          </m:rPr>
                          <a:rPr lang="de-DE" sz="1200" dirty="0">
                            <a:solidFill>
                              <a:prstClr val="black"/>
                            </a:solidFill>
                            <a:latin typeface="Arial" panose="020B0604020202020204" pitchFamily="34" charset="0"/>
                            <a:cs typeface="Arial" panose="020B0604020202020204" pitchFamily="34" charset="0"/>
                          </a:rPr>
                          <m:t>3</m:t>
                        </m:r>
                      </m:e>
                      <m:sup>
                        <m:r>
                          <a:rPr lang="de-DE" sz="1200" i="1">
                            <a:solidFill>
                              <a:prstClr val="black"/>
                            </a:solidFill>
                            <a:latin typeface="Cambria Math"/>
                          </a:rPr>
                          <m:t>5</m:t>
                        </m:r>
                      </m:sup>
                    </m:sSup>
                    <m:r>
                      <a:rPr lang="de-DE" sz="1200" i="1">
                        <a:solidFill>
                          <a:prstClr val="black"/>
                        </a:solidFill>
                        <a:latin typeface="Cambria Math"/>
                      </a:rPr>
                      <m:t>=</m:t>
                    </m:r>
                    <m:sSup>
                      <m:sSupPr>
                        <m:ctrlPr>
                          <a:rPr lang="de-DE" sz="1200" i="1">
                            <a:solidFill>
                              <a:prstClr val="black"/>
                            </a:solidFill>
                            <a:latin typeface="Cambria Math" panose="02040503050406030204" pitchFamily="18" charset="0"/>
                          </a:rPr>
                        </m:ctrlPr>
                      </m:sSupPr>
                      <m:e>
                        <m:r>
                          <m:rPr>
                            <m:nor/>
                          </m:rPr>
                          <a:rPr lang="de-DE" sz="1200" dirty="0">
                            <a:solidFill>
                              <a:prstClr val="black"/>
                            </a:solidFill>
                            <a:latin typeface="Arial" panose="020B0604020202020204" pitchFamily="34" charset="0"/>
                            <a:cs typeface="Arial" panose="020B0604020202020204" pitchFamily="34" charset="0"/>
                          </a:rPr>
                          <m:t>3</m:t>
                        </m:r>
                      </m:e>
                      <m:sup>
                        <m:r>
                          <a:rPr lang="de-DE" sz="1200" b="0" i="1" smtClean="0">
                            <a:solidFill>
                              <a:prstClr val="black"/>
                            </a:solidFill>
                            <a:latin typeface="Cambria Math"/>
                          </a:rPr>
                          <m:t>2</m:t>
                        </m:r>
                      </m:sup>
                    </m:sSup>
                  </m:oMath>
                </a14:m>
                <a:r>
                  <a:rPr lang="de-DE" sz="1200" dirty="0" smtClean="0">
                    <a:solidFill>
                      <a:prstClr val="black"/>
                    </a:solidFill>
                    <a:latin typeface="Arial" panose="020B0604020202020204" pitchFamily="34" charset="0"/>
                    <a:ea typeface="Cambria Math"/>
                    <a:cs typeface="Arial" panose="020B0604020202020204" pitchFamily="34" charset="0"/>
                  </a:rPr>
                  <a:t>∙</a:t>
                </a:r>
                <a14:m>
                  <m:oMath xmlns:m="http://schemas.openxmlformats.org/officeDocument/2006/math">
                    <m:sSup>
                      <m:sSupPr>
                        <m:ctrlPr>
                          <a:rPr lang="de-DE" sz="1200" i="1">
                            <a:solidFill>
                              <a:prstClr val="black"/>
                            </a:solidFill>
                            <a:latin typeface="Cambria Math" panose="02040503050406030204" pitchFamily="18" charset="0"/>
                          </a:rPr>
                        </m:ctrlPr>
                      </m:sSupPr>
                      <m:e>
                        <m:r>
                          <m:rPr>
                            <m:nor/>
                          </m:rPr>
                          <a:rPr lang="de-DE" sz="1200" dirty="0">
                            <a:solidFill>
                              <a:prstClr val="black"/>
                            </a:solidFill>
                            <a:latin typeface="Arial" panose="020B0604020202020204" pitchFamily="34" charset="0"/>
                            <a:cs typeface="Arial" panose="020B0604020202020204" pitchFamily="34" charset="0"/>
                          </a:rPr>
                          <m:t>3</m:t>
                        </m:r>
                      </m:e>
                      <m:sup>
                        <m:r>
                          <a:rPr lang="de-DE" sz="1200" b="0" i="1" smtClean="0">
                            <a:solidFill>
                              <a:prstClr val="black"/>
                            </a:solidFill>
                            <a:latin typeface="Cambria Math"/>
                          </a:rPr>
                          <m:t>2</m:t>
                        </m:r>
                      </m:sup>
                    </m:sSup>
                  </m:oMath>
                </a14:m>
                <a:r>
                  <a:rPr lang="de-DE" sz="1200" dirty="0" smtClean="0">
                    <a:solidFill>
                      <a:prstClr val="black"/>
                    </a:solidFill>
                    <a:latin typeface="Arial" panose="020B0604020202020204" pitchFamily="34" charset="0"/>
                    <a:ea typeface="Cambria Math"/>
                    <a:cs typeface="Arial" panose="020B0604020202020204" pitchFamily="34" charset="0"/>
                  </a:rPr>
                  <a:t>∙3=9∙9∙3=81∙3=243</a:t>
                </a:r>
                <a:endParaRPr lang="de-DE" sz="1200" dirty="0" smtClean="0">
                  <a:solidFill>
                    <a:prstClr val="black"/>
                  </a:solidFill>
                  <a:latin typeface="Arial" panose="020B0604020202020204" pitchFamily="34" charset="0"/>
                  <a:cs typeface="Arial" panose="020B0604020202020204" pitchFamily="34" charset="0"/>
                </a:endParaRPr>
              </a:p>
              <a:p>
                <a:pPr>
                  <a:lnSpc>
                    <a:spcPct val="150000"/>
                  </a:lnSpc>
                </a:pPr>
                <a:r>
                  <a:rPr lang="de-DE" sz="1200" dirty="0">
                    <a:solidFill>
                      <a:prstClr val="black"/>
                    </a:solidFill>
                    <a:latin typeface="Arial" panose="020B0604020202020204" pitchFamily="34" charset="0"/>
                    <a:cs typeface="Arial" panose="020B0604020202020204" pitchFamily="34" charset="0"/>
                  </a:rPr>
                  <a:t>2i) </a:t>
                </a:r>
                <a14:m>
                  <m:oMath xmlns:m="http://schemas.openxmlformats.org/officeDocument/2006/math">
                    <m:rad>
                      <m:radPr>
                        <m:ctrlPr>
                          <a:rPr lang="de-DE" sz="1200" i="1">
                            <a:solidFill>
                              <a:prstClr val="black"/>
                            </a:solidFill>
                            <a:latin typeface="Cambria Math" panose="02040503050406030204" pitchFamily="18" charset="0"/>
                          </a:rPr>
                        </m:ctrlPr>
                      </m:radPr>
                      <m:deg>
                        <m:r>
                          <m:rPr>
                            <m:brk m:alnAt="7"/>
                          </m:rPr>
                          <a:rPr lang="de-DE" sz="1200" i="1">
                            <a:solidFill>
                              <a:prstClr val="black"/>
                            </a:solidFill>
                            <a:latin typeface="Cambria Math"/>
                          </a:rPr>
                          <m:t>4</m:t>
                        </m:r>
                      </m:deg>
                      <m:e>
                        <m:box>
                          <m:boxPr>
                            <m:ctrlPr>
                              <a:rPr lang="de-DE" sz="1200" i="1">
                                <a:solidFill>
                                  <a:prstClr val="black"/>
                                </a:solidFill>
                                <a:latin typeface="Cambria Math" panose="02040503050406030204" pitchFamily="18" charset="0"/>
                              </a:rPr>
                            </m:ctrlPr>
                          </m:boxPr>
                          <m:e>
                            <m:argPr>
                              <m:argSz m:val="-1"/>
                            </m:argPr>
                            <m:f>
                              <m:fPr>
                                <m:ctrlPr>
                                  <a:rPr lang="de-DE" sz="1200" i="1">
                                    <a:solidFill>
                                      <a:prstClr val="black"/>
                                    </a:solidFill>
                                    <a:latin typeface="Cambria Math" panose="02040503050406030204" pitchFamily="18" charset="0"/>
                                  </a:rPr>
                                </m:ctrlPr>
                              </m:fPr>
                              <m:num>
                                <m:r>
                                  <a:rPr lang="de-DE" sz="1200" i="1">
                                    <a:solidFill>
                                      <a:prstClr val="black"/>
                                    </a:solidFill>
                                    <a:latin typeface="Cambria Math"/>
                                  </a:rPr>
                                  <m:t>1</m:t>
                                </m:r>
                              </m:num>
                              <m:den>
                                <m:r>
                                  <a:rPr lang="de-DE" sz="1200" i="1">
                                    <a:solidFill>
                                      <a:prstClr val="black"/>
                                    </a:solidFill>
                                    <a:latin typeface="Cambria Math"/>
                                  </a:rPr>
                                  <m:t>625</m:t>
                                </m:r>
                              </m:den>
                            </m:f>
                          </m:e>
                        </m:box>
                      </m:e>
                    </m:rad>
                  </m:oMath>
                </a14:m>
                <a:r>
                  <a:rPr lang="de-DE" sz="1200" dirty="0" smtClean="0">
                    <a:solidFill>
                      <a:prstClr val="black"/>
                    </a:solidFill>
                    <a:latin typeface="Arial" panose="020B0604020202020204" pitchFamily="34" charset="0"/>
                    <a:cs typeface="Arial" panose="020B0604020202020204" pitchFamily="34" charset="0"/>
                  </a:rPr>
                  <a:t>=</a:t>
                </a:r>
                <a14:m>
                  <m:oMath xmlns:m="http://schemas.openxmlformats.org/officeDocument/2006/math">
                    <m:f>
                      <m:fPr>
                        <m:ctrlPr>
                          <a:rPr lang="de-DE" sz="1200" i="1" dirty="0" smtClean="0">
                            <a:solidFill>
                              <a:prstClr val="black"/>
                            </a:solidFill>
                            <a:latin typeface="Cambria Math" panose="02040503050406030204" pitchFamily="18" charset="0"/>
                          </a:rPr>
                        </m:ctrlPr>
                      </m:fPr>
                      <m:num>
                        <m:r>
                          <a:rPr lang="de-DE" sz="1200" b="0" i="1" dirty="0" smtClean="0">
                            <a:solidFill>
                              <a:prstClr val="black"/>
                            </a:solidFill>
                            <a:latin typeface="Cambria Math"/>
                          </a:rPr>
                          <m:t>1</m:t>
                        </m:r>
                      </m:num>
                      <m:den>
                        <m:r>
                          <a:rPr lang="de-DE" sz="1200" b="0" i="1" dirty="0" smtClean="0">
                            <a:solidFill>
                              <a:prstClr val="black"/>
                            </a:solidFill>
                            <a:latin typeface="Cambria Math"/>
                          </a:rPr>
                          <m:t>5</m:t>
                        </m:r>
                      </m:den>
                    </m:f>
                  </m:oMath>
                </a14:m>
                <a:r>
                  <a:rPr lang="de-DE" sz="1200" dirty="0" smtClean="0">
                    <a:solidFill>
                      <a:prstClr val="black"/>
                    </a:solidFill>
                    <a:latin typeface="Arial" panose="020B0604020202020204" pitchFamily="34" charset="0"/>
                    <a:cs typeface="Arial" panose="020B0604020202020204" pitchFamily="34" charset="0"/>
                  </a:rPr>
                  <a:t>, da (</a:t>
                </a:r>
                <a14:m>
                  <m:oMath xmlns:m="http://schemas.openxmlformats.org/officeDocument/2006/math">
                    <m:sSup>
                      <m:sSupPr>
                        <m:ctrlPr>
                          <a:rPr lang="de-DE" sz="1200" i="1" smtClean="0">
                            <a:solidFill>
                              <a:prstClr val="black"/>
                            </a:solidFill>
                            <a:latin typeface="Cambria Math" panose="02040503050406030204" pitchFamily="18" charset="0"/>
                          </a:rPr>
                        </m:ctrlPr>
                      </m:sSupPr>
                      <m:e>
                        <m:f>
                          <m:fPr>
                            <m:ctrlPr>
                              <a:rPr lang="de-DE" sz="1200" i="1" dirty="0">
                                <a:solidFill>
                                  <a:prstClr val="black"/>
                                </a:solidFill>
                                <a:latin typeface="Cambria Math" panose="02040503050406030204" pitchFamily="18" charset="0"/>
                              </a:rPr>
                            </m:ctrlPr>
                          </m:fPr>
                          <m:num>
                            <m:r>
                              <a:rPr lang="de-DE" sz="1200" i="1" dirty="0">
                                <a:solidFill>
                                  <a:prstClr val="black"/>
                                </a:solidFill>
                                <a:latin typeface="Cambria Math"/>
                              </a:rPr>
                              <m:t>1</m:t>
                            </m:r>
                          </m:num>
                          <m:den>
                            <m:r>
                              <a:rPr lang="de-DE" sz="1200" i="1" dirty="0">
                                <a:solidFill>
                                  <a:prstClr val="black"/>
                                </a:solidFill>
                                <a:latin typeface="Cambria Math"/>
                              </a:rPr>
                              <m:t>5</m:t>
                            </m:r>
                          </m:den>
                        </m:f>
                        <m:r>
                          <a:rPr lang="de-DE" sz="1200" b="0" i="1" dirty="0" smtClean="0">
                            <a:solidFill>
                              <a:prstClr val="black"/>
                            </a:solidFill>
                            <a:latin typeface="Cambria Math"/>
                          </a:rPr>
                          <m:t>)</m:t>
                        </m:r>
                      </m:e>
                      <m:sup>
                        <m:r>
                          <a:rPr lang="de-DE" sz="1200" b="0" i="1" smtClean="0">
                            <a:solidFill>
                              <a:prstClr val="black"/>
                            </a:solidFill>
                            <a:latin typeface="Cambria Math"/>
                          </a:rPr>
                          <m:t>4</m:t>
                        </m:r>
                      </m:sup>
                    </m:sSup>
                    <m:r>
                      <a:rPr lang="de-DE" sz="1200" b="0" i="1" smtClean="0">
                        <a:solidFill>
                          <a:prstClr val="black"/>
                        </a:solidFill>
                        <a:latin typeface="Cambria Math"/>
                      </a:rPr>
                      <m:t>=</m:t>
                    </m:r>
                    <m:f>
                      <m:fPr>
                        <m:ctrlPr>
                          <a:rPr lang="de-DE" sz="1200" b="0" i="1" smtClean="0">
                            <a:solidFill>
                              <a:prstClr val="black"/>
                            </a:solidFill>
                            <a:latin typeface="Cambria Math" panose="02040503050406030204" pitchFamily="18" charset="0"/>
                          </a:rPr>
                        </m:ctrlPr>
                      </m:fPr>
                      <m:num>
                        <m:r>
                          <a:rPr lang="de-DE" sz="1200" b="0" i="1" smtClean="0">
                            <a:solidFill>
                              <a:prstClr val="black"/>
                            </a:solidFill>
                            <a:latin typeface="Cambria Math"/>
                          </a:rPr>
                          <m:t>1</m:t>
                        </m:r>
                      </m:num>
                      <m:den>
                        <m:sSup>
                          <m:sSupPr>
                            <m:ctrlPr>
                              <a:rPr lang="de-DE" sz="1200" b="0" i="1" smtClean="0">
                                <a:solidFill>
                                  <a:prstClr val="black"/>
                                </a:solidFill>
                                <a:latin typeface="Cambria Math" panose="02040503050406030204" pitchFamily="18" charset="0"/>
                              </a:rPr>
                            </m:ctrlPr>
                          </m:sSupPr>
                          <m:e>
                            <m:r>
                              <a:rPr lang="de-DE" sz="1200" b="0" i="1" smtClean="0">
                                <a:solidFill>
                                  <a:prstClr val="black"/>
                                </a:solidFill>
                                <a:latin typeface="Cambria Math"/>
                              </a:rPr>
                              <m:t>5</m:t>
                            </m:r>
                          </m:e>
                          <m:sup>
                            <m:r>
                              <a:rPr lang="de-DE" sz="1200" b="0" i="1" smtClean="0">
                                <a:solidFill>
                                  <a:prstClr val="black"/>
                                </a:solidFill>
                                <a:latin typeface="Cambria Math"/>
                              </a:rPr>
                              <m:t>4</m:t>
                            </m:r>
                          </m:sup>
                        </m:sSup>
                      </m:den>
                    </m:f>
                  </m:oMath>
                </a14:m>
                <a:r>
                  <a:rPr lang="de-DE" sz="1200" dirty="0" smtClean="0">
                    <a:solidFill>
                      <a:prstClr val="black"/>
                    </a:solidFill>
                    <a:latin typeface="Arial" panose="020B0604020202020204" pitchFamily="34" charset="0"/>
                    <a:cs typeface="Arial" panose="020B0604020202020204" pitchFamily="34" charset="0"/>
                  </a:rPr>
                  <a:t>=</a:t>
                </a:r>
                <a14:m>
                  <m:oMath xmlns:m="http://schemas.openxmlformats.org/officeDocument/2006/math">
                    <m:f>
                      <m:fPr>
                        <m:ctrlPr>
                          <a:rPr lang="de-DE" sz="1200" i="1" dirty="0" smtClean="0">
                            <a:solidFill>
                              <a:prstClr val="black"/>
                            </a:solidFill>
                            <a:latin typeface="Cambria Math" panose="02040503050406030204" pitchFamily="18" charset="0"/>
                          </a:rPr>
                        </m:ctrlPr>
                      </m:fPr>
                      <m:num>
                        <m:r>
                          <a:rPr lang="de-DE" sz="1200" b="0" i="1" dirty="0" smtClean="0">
                            <a:solidFill>
                              <a:prstClr val="black"/>
                            </a:solidFill>
                            <a:latin typeface="Cambria Math"/>
                          </a:rPr>
                          <m:t>1</m:t>
                        </m:r>
                      </m:num>
                      <m:den>
                        <m:r>
                          <a:rPr lang="de-DE" sz="1200" b="0" i="1" dirty="0" smtClean="0">
                            <a:solidFill>
                              <a:prstClr val="black"/>
                            </a:solidFill>
                            <a:latin typeface="Cambria Math"/>
                          </a:rPr>
                          <m:t>625</m:t>
                        </m:r>
                      </m:den>
                    </m:f>
                    <m:r>
                      <a:rPr lang="de-DE" sz="1200" b="0" i="1" dirty="0" smtClean="0">
                        <a:solidFill>
                          <a:prstClr val="black"/>
                        </a:solidFill>
                        <a:latin typeface="Cambria Math"/>
                      </a:rPr>
                      <m:t> (</m:t>
                    </m:r>
                    <m:r>
                      <a:rPr lang="de-DE" sz="1200" b="0" i="1" dirty="0" smtClean="0">
                        <a:solidFill>
                          <a:prstClr val="black"/>
                        </a:solidFill>
                        <a:latin typeface="Cambria Math"/>
                      </a:rPr>
                      <m:t>𝑎𝑢𝑠</m:t>
                    </m:r>
                    <m:r>
                      <a:rPr lang="de-DE" sz="1200" b="0" i="1" dirty="0" smtClean="0">
                        <a:solidFill>
                          <a:prstClr val="black"/>
                        </a:solidFill>
                        <a:latin typeface="Cambria Math"/>
                      </a:rPr>
                      <m:t> </m:t>
                    </m:r>
                    <m:r>
                      <a:rPr lang="de-DE" sz="1200" b="0" i="1" dirty="0" smtClean="0">
                        <a:solidFill>
                          <a:prstClr val="black"/>
                        </a:solidFill>
                        <a:latin typeface="Cambria Math"/>
                      </a:rPr>
                      <m:t>𝑇𝑎𝑏</m:t>
                    </m:r>
                    <m:r>
                      <a:rPr lang="de-DE" sz="1200" b="0" i="1" dirty="0" smtClean="0">
                        <a:solidFill>
                          <a:prstClr val="black"/>
                        </a:solidFill>
                        <a:latin typeface="Cambria Math"/>
                      </a:rPr>
                      <m:t>.)</m:t>
                    </m:r>
                  </m:oMath>
                </a14:m>
                <a:endParaRPr lang="de-DE" sz="1200" dirty="0">
                  <a:solidFill>
                    <a:prstClr val="black"/>
                  </a:solidFill>
                  <a:latin typeface="Arial" panose="020B0604020202020204" pitchFamily="34" charset="0"/>
                  <a:cs typeface="Arial" panose="020B0604020202020204" pitchFamily="34" charset="0"/>
                </a:endParaRPr>
              </a:p>
              <a:p>
                <a:pPr lvl="0">
                  <a:lnSpc>
                    <a:spcPct val="150000"/>
                  </a:lnSpc>
                </a:pPr>
                <a:r>
                  <a:rPr lang="de-DE" sz="1200" dirty="0">
                    <a:solidFill>
                      <a:prstClr val="black"/>
                    </a:solidFill>
                    <a:latin typeface="Arial" panose="020B0604020202020204" pitchFamily="34" charset="0"/>
                    <a:cs typeface="Arial" panose="020B0604020202020204" pitchFamily="34" charset="0"/>
                  </a:rPr>
                  <a:t>2o)</a:t>
                </a:r>
                <a14:m>
                  <m:oMath xmlns:m="http://schemas.openxmlformats.org/officeDocument/2006/math">
                    <m:rad>
                      <m:radPr>
                        <m:ctrlPr>
                          <a:rPr lang="de-DE" sz="1200" i="1">
                            <a:solidFill>
                              <a:prstClr val="black"/>
                            </a:solidFill>
                            <a:latin typeface="Cambria Math" panose="02040503050406030204" pitchFamily="18" charset="0"/>
                          </a:rPr>
                        </m:ctrlPr>
                      </m:radPr>
                      <m:deg>
                        <m:r>
                          <m:rPr>
                            <m:brk m:alnAt="7"/>
                          </m:rPr>
                          <a:rPr lang="de-DE" sz="1200" i="1">
                            <a:solidFill>
                              <a:prstClr val="black"/>
                            </a:solidFill>
                            <a:latin typeface="Cambria Math"/>
                          </a:rPr>
                          <m:t>4</m:t>
                        </m:r>
                      </m:deg>
                      <m:e>
                        <m:sSup>
                          <m:sSupPr>
                            <m:ctrlPr>
                              <a:rPr lang="de-DE" sz="1200" i="1">
                                <a:solidFill>
                                  <a:prstClr val="black"/>
                                </a:solidFill>
                                <a:latin typeface="Cambria Math" panose="02040503050406030204" pitchFamily="18" charset="0"/>
                              </a:rPr>
                            </m:ctrlPr>
                          </m:sSupPr>
                          <m:e>
                            <m:r>
                              <a:rPr lang="de-DE" sz="1200" i="1">
                                <a:solidFill>
                                  <a:prstClr val="black"/>
                                </a:solidFill>
                                <a:latin typeface="Cambria Math"/>
                              </a:rPr>
                              <m:t>49</m:t>
                            </m:r>
                          </m:e>
                          <m:sup>
                            <m:r>
                              <a:rPr lang="de-DE" sz="1200" i="1">
                                <a:solidFill>
                                  <a:prstClr val="black"/>
                                </a:solidFill>
                                <a:latin typeface="Cambria Math"/>
                              </a:rPr>
                              <m:t>−2</m:t>
                            </m:r>
                          </m:sup>
                        </m:sSup>
                      </m:e>
                    </m:rad>
                  </m:oMath>
                </a14:m>
                <a:r>
                  <a:rPr lang="de-DE" sz="1200" dirty="0">
                    <a:solidFill>
                      <a:prstClr val="black"/>
                    </a:solidFill>
                    <a:latin typeface="Arial" panose="020B0604020202020204" pitchFamily="34" charset="0"/>
                    <a:cs typeface="Arial" panose="020B0604020202020204" pitchFamily="34" charset="0"/>
                  </a:rPr>
                  <a:t>=</a:t>
                </a:r>
                <a14:m>
                  <m:oMath xmlns:m="http://schemas.openxmlformats.org/officeDocument/2006/math">
                    <m:rad>
                      <m:radPr>
                        <m:ctrlPr>
                          <a:rPr lang="de-DE" sz="1200" i="1">
                            <a:solidFill>
                              <a:prstClr val="black"/>
                            </a:solidFill>
                            <a:latin typeface="Cambria Math" panose="02040503050406030204" pitchFamily="18" charset="0"/>
                          </a:rPr>
                        </m:ctrlPr>
                      </m:radPr>
                      <m:deg>
                        <m:r>
                          <m:rPr>
                            <m:brk m:alnAt="7"/>
                          </m:rPr>
                          <a:rPr lang="de-DE" sz="1200" i="1">
                            <a:solidFill>
                              <a:prstClr val="black"/>
                            </a:solidFill>
                            <a:latin typeface="Cambria Math"/>
                          </a:rPr>
                          <m:t>4</m:t>
                        </m:r>
                      </m:deg>
                      <m:e>
                        <m:box>
                          <m:boxPr>
                            <m:ctrlPr>
                              <a:rPr lang="de-DE" sz="1200" i="1" smtClean="0">
                                <a:solidFill>
                                  <a:prstClr val="black"/>
                                </a:solidFill>
                                <a:latin typeface="Cambria Math" panose="02040503050406030204" pitchFamily="18" charset="0"/>
                              </a:rPr>
                            </m:ctrlPr>
                          </m:boxPr>
                          <m:e>
                            <m:argPr>
                              <m:argSz m:val="-1"/>
                            </m:argPr>
                            <m:f>
                              <m:fPr>
                                <m:ctrlPr>
                                  <a:rPr lang="de-DE" sz="1200" i="1" smtClean="0">
                                    <a:solidFill>
                                      <a:prstClr val="black"/>
                                    </a:solidFill>
                                    <a:latin typeface="Cambria Math" panose="02040503050406030204" pitchFamily="18" charset="0"/>
                                  </a:rPr>
                                </m:ctrlPr>
                              </m:fPr>
                              <m:num>
                                <m:r>
                                  <a:rPr lang="de-DE" sz="1200" b="0" i="1" smtClean="0">
                                    <a:solidFill>
                                      <a:prstClr val="black"/>
                                    </a:solidFill>
                                    <a:latin typeface="Cambria Math"/>
                                  </a:rPr>
                                  <m:t>1</m:t>
                                </m:r>
                              </m:num>
                              <m:den>
                                <m:sSup>
                                  <m:sSupPr>
                                    <m:ctrlPr>
                                      <a:rPr lang="de-DE" sz="1200" i="1" smtClean="0">
                                        <a:solidFill>
                                          <a:prstClr val="black"/>
                                        </a:solidFill>
                                        <a:latin typeface="Cambria Math" panose="02040503050406030204" pitchFamily="18" charset="0"/>
                                      </a:rPr>
                                    </m:ctrlPr>
                                  </m:sSupPr>
                                  <m:e>
                                    <m:r>
                                      <a:rPr lang="de-DE" sz="1200" b="0" i="1" smtClean="0">
                                        <a:solidFill>
                                          <a:prstClr val="black"/>
                                        </a:solidFill>
                                        <a:latin typeface="Cambria Math"/>
                                      </a:rPr>
                                      <m:t>49</m:t>
                                    </m:r>
                                  </m:e>
                                  <m:sup>
                                    <m:r>
                                      <a:rPr lang="de-DE" sz="1200" b="0" i="1" smtClean="0">
                                        <a:solidFill>
                                          <a:prstClr val="black"/>
                                        </a:solidFill>
                                        <a:latin typeface="Cambria Math"/>
                                      </a:rPr>
                                      <m:t>2</m:t>
                                    </m:r>
                                  </m:sup>
                                </m:sSup>
                              </m:den>
                            </m:f>
                          </m:e>
                        </m:box>
                      </m:e>
                    </m:rad>
                  </m:oMath>
                </a14:m>
                <a:r>
                  <a:rPr lang="de-DE" sz="1200" dirty="0" smtClean="0">
                    <a:solidFill>
                      <a:prstClr val="black"/>
                    </a:solidFill>
                    <a:latin typeface="Arial" panose="020B0604020202020204" pitchFamily="34" charset="0"/>
                    <a:cs typeface="Arial" panose="020B0604020202020204" pitchFamily="34" charset="0"/>
                  </a:rPr>
                  <a:t>=</a:t>
                </a:r>
                <a14:m>
                  <m:oMath xmlns:m="http://schemas.openxmlformats.org/officeDocument/2006/math">
                    <m:f>
                      <m:fPr>
                        <m:ctrlPr>
                          <a:rPr lang="de-DE" sz="1200" i="1" dirty="0" smtClean="0">
                            <a:solidFill>
                              <a:prstClr val="black"/>
                            </a:solidFill>
                            <a:latin typeface="Cambria Math" panose="02040503050406030204" pitchFamily="18" charset="0"/>
                          </a:rPr>
                        </m:ctrlPr>
                      </m:fPr>
                      <m:num>
                        <m:r>
                          <a:rPr lang="de-DE" sz="1200" b="0" i="1" dirty="0" smtClean="0">
                            <a:solidFill>
                              <a:prstClr val="black"/>
                            </a:solidFill>
                            <a:latin typeface="Cambria Math"/>
                          </a:rPr>
                          <m:t>1</m:t>
                        </m:r>
                      </m:num>
                      <m:den>
                        <m:r>
                          <a:rPr lang="de-DE" sz="1200" b="0" i="1" dirty="0" smtClean="0">
                            <a:solidFill>
                              <a:prstClr val="black"/>
                            </a:solidFill>
                            <a:latin typeface="Cambria Math"/>
                          </a:rPr>
                          <m:t>7</m:t>
                        </m:r>
                      </m:den>
                    </m:f>
                  </m:oMath>
                </a14:m>
                <a:endParaRPr lang="de-DE" sz="1200" dirty="0" smtClean="0">
                  <a:solidFill>
                    <a:prstClr val="black"/>
                  </a:solidFill>
                  <a:latin typeface="Arial" panose="020B0604020202020204" pitchFamily="34" charset="0"/>
                  <a:cs typeface="Arial" panose="020B0604020202020204" pitchFamily="34" charset="0"/>
                </a:endParaRPr>
              </a:p>
              <a:p>
                <a:pPr lvl="0" defTabSz="266700">
                  <a:lnSpc>
                    <a:spcPct val="150000"/>
                  </a:lnSpc>
                </a:pPr>
                <a:r>
                  <a:rPr lang="de-DE" sz="1200" dirty="0" smtClean="0">
                    <a:solidFill>
                      <a:prstClr val="black"/>
                    </a:solidFill>
                    <a:latin typeface="Arial" panose="020B0604020202020204" pitchFamily="34" charset="0"/>
                    <a:cs typeface="Arial" panose="020B0604020202020204" pitchFamily="34" charset="0"/>
                  </a:rPr>
                  <a:t>	49=</a:t>
                </a:r>
                <a14:m>
                  <m:oMath xmlns:m="http://schemas.openxmlformats.org/officeDocument/2006/math">
                    <m:sSup>
                      <m:sSupPr>
                        <m:ctrlPr>
                          <a:rPr lang="de-DE" sz="1200" i="1" smtClean="0">
                            <a:solidFill>
                              <a:prstClr val="black"/>
                            </a:solidFill>
                            <a:latin typeface="Cambria Math" panose="02040503050406030204" pitchFamily="18" charset="0"/>
                          </a:rPr>
                        </m:ctrlPr>
                      </m:sSupPr>
                      <m:e>
                        <m:r>
                          <a:rPr lang="de-DE" sz="1200" b="0" i="1" smtClean="0">
                            <a:solidFill>
                              <a:prstClr val="black"/>
                            </a:solidFill>
                            <a:latin typeface="Cambria Math"/>
                          </a:rPr>
                          <m:t>7</m:t>
                        </m:r>
                      </m:e>
                      <m:sup>
                        <m:r>
                          <a:rPr lang="de-DE" sz="1200" b="0" i="1" smtClean="0">
                            <a:solidFill>
                              <a:prstClr val="black"/>
                            </a:solidFill>
                            <a:latin typeface="Cambria Math"/>
                          </a:rPr>
                          <m:t>2</m:t>
                        </m:r>
                      </m:sup>
                    </m:sSup>
                    <m:r>
                      <a:rPr lang="de-DE" sz="1200" i="1" smtClean="0">
                        <a:solidFill>
                          <a:prstClr val="black"/>
                        </a:solidFill>
                        <a:latin typeface="Cambria Math"/>
                        <a:ea typeface="Cambria Math"/>
                      </a:rPr>
                      <m:t>⇒</m:t>
                    </m:r>
                    <m:r>
                      <a:rPr lang="de-DE" sz="1200" b="0" i="1" smtClean="0">
                        <a:solidFill>
                          <a:prstClr val="black"/>
                        </a:solidFill>
                        <a:latin typeface="Cambria Math"/>
                        <a:ea typeface="Cambria Math"/>
                      </a:rPr>
                      <m:t> </m:t>
                    </m:r>
                    <m:sSup>
                      <m:sSupPr>
                        <m:ctrlPr>
                          <a:rPr lang="de-DE" sz="1200" i="1" dirty="0" smtClean="0">
                            <a:solidFill>
                              <a:prstClr val="black"/>
                            </a:solidFill>
                            <a:latin typeface="Cambria Math" panose="02040503050406030204" pitchFamily="18" charset="0"/>
                          </a:rPr>
                        </m:ctrlPr>
                      </m:sSupPr>
                      <m:e>
                        <m:r>
                          <a:rPr lang="de-DE" sz="1200" b="0" i="1" dirty="0" smtClean="0">
                            <a:solidFill>
                              <a:prstClr val="black"/>
                            </a:solidFill>
                            <a:latin typeface="Cambria Math"/>
                          </a:rPr>
                          <m:t>49</m:t>
                        </m:r>
                      </m:e>
                      <m:sup>
                        <m:r>
                          <a:rPr lang="de-DE" sz="1200" b="0" i="1" dirty="0" smtClean="0">
                            <a:solidFill>
                              <a:prstClr val="black"/>
                            </a:solidFill>
                            <a:latin typeface="Cambria Math"/>
                          </a:rPr>
                          <m:t>2</m:t>
                        </m:r>
                      </m:sup>
                    </m:sSup>
                    <m:r>
                      <a:rPr lang="de-DE" sz="1200" b="0" i="1" dirty="0" smtClean="0">
                        <a:solidFill>
                          <a:prstClr val="black"/>
                        </a:solidFill>
                        <a:latin typeface="Cambria Math"/>
                      </a:rPr>
                      <m:t>=</m:t>
                    </m:r>
                    <m:sSup>
                      <m:sSupPr>
                        <m:ctrlPr>
                          <a:rPr lang="de-DE" sz="1200" i="1">
                            <a:solidFill>
                              <a:prstClr val="black"/>
                            </a:solidFill>
                            <a:latin typeface="Cambria Math" panose="02040503050406030204" pitchFamily="18" charset="0"/>
                          </a:rPr>
                        </m:ctrlPr>
                      </m:sSupPr>
                      <m:e>
                        <m:r>
                          <a:rPr lang="de-DE" sz="1200" i="1">
                            <a:solidFill>
                              <a:prstClr val="black"/>
                            </a:solidFill>
                            <a:latin typeface="Cambria Math"/>
                          </a:rPr>
                          <m:t>7</m:t>
                        </m:r>
                      </m:e>
                      <m:sup>
                        <m:r>
                          <a:rPr lang="de-DE" sz="1200" i="1">
                            <a:solidFill>
                              <a:prstClr val="black"/>
                            </a:solidFill>
                            <a:latin typeface="Cambria Math"/>
                          </a:rPr>
                          <m:t>2</m:t>
                        </m:r>
                      </m:sup>
                    </m:sSup>
                    <m:r>
                      <a:rPr lang="de-DE" sz="1200" i="1" smtClean="0">
                        <a:solidFill>
                          <a:prstClr val="black"/>
                        </a:solidFill>
                        <a:latin typeface="Cambria Math"/>
                        <a:ea typeface="Cambria Math"/>
                      </a:rPr>
                      <m:t>∙</m:t>
                    </m:r>
                    <m:sSup>
                      <m:sSupPr>
                        <m:ctrlPr>
                          <a:rPr lang="de-DE" sz="1200" i="1">
                            <a:solidFill>
                              <a:prstClr val="black"/>
                            </a:solidFill>
                            <a:latin typeface="Cambria Math" panose="02040503050406030204" pitchFamily="18" charset="0"/>
                          </a:rPr>
                        </m:ctrlPr>
                      </m:sSupPr>
                      <m:e>
                        <m:r>
                          <a:rPr lang="de-DE" sz="1200" i="1">
                            <a:solidFill>
                              <a:prstClr val="black"/>
                            </a:solidFill>
                            <a:latin typeface="Cambria Math"/>
                          </a:rPr>
                          <m:t>7</m:t>
                        </m:r>
                      </m:e>
                      <m:sup>
                        <m:r>
                          <a:rPr lang="de-DE" sz="1200" i="1">
                            <a:solidFill>
                              <a:prstClr val="black"/>
                            </a:solidFill>
                            <a:latin typeface="Cambria Math"/>
                          </a:rPr>
                          <m:t>2</m:t>
                        </m:r>
                      </m:sup>
                    </m:sSup>
                    <m:r>
                      <a:rPr lang="de-DE" sz="1200" b="0" i="1" smtClean="0">
                        <a:solidFill>
                          <a:prstClr val="black"/>
                        </a:solidFill>
                        <a:latin typeface="Cambria Math"/>
                      </a:rPr>
                      <m:t>=</m:t>
                    </m:r>
                    <m:sSup>
                      <m:sSupPr>
                        <m:ctrlPr>
                          <a:rPr lang="de-DE" sz="1200" i="1">
                            <a:solidFill>
                              <a:prstClr val="black"/>
                            </a:solidFill>
                            <a:latin typeface="Cambria Math" panose="02040503050406030204" pitchFamily="18" charset="0"/>
                          </a:rPr>
                        </m:ctrlPr>
                      </m:sSupPr>
                      <m:e>
                        <m:r>
                          <a:rPr lang="de-DE" sz="1200" i="1">
                            <a:solidFill>
                              <a:prstClr val="black"/>
                            </a:solidFill>
                            <a:latin typeface="Cambria Math"/>
                          </a:rPr>
                          <m:t>7</m:t>
                        </m:r>
                      </m:e>
                      <m:sup>
                        <m:r>
                          <a:rPr lang="de-DE" sz="1200" b="0" i="1" smtClean="0">
                            <a:solidFill>
                              <a:prstClr val="black"/>
                            </a:solidFill>
                            <a:latin typeface="Cambria Math"/>
                          </a:rPr>
                          <m:t>4</m:t>
                        </m:r>
                      </m:sup>
                    </m:sSup>
                  </m:oMath>
                </a14:m>
                <a:endParaRPr lang="de-DE" dirty="0">
                  <a:latin typeface="Arial" panose="020B0604020202020204" pitchFamily="34" charset="0"/>
                  <a:cs typeface="Arial" panose="020B0604020202020204" pitchFamily="34" charset="0"/>
                </a:endParaRPr>
              </a:p>
              <a:p>
                <a:pPr lvl="0"/>
                <a:endParaRPr lang="de-DE" dirty="0">
                  <a:latin typeface="Arial" panose="020B0604020202020204" pitchFamily="34" charset="0"/>
                  <a:cs typeface="Arial" panose="020B0604020202020204" pitchFamily="34" charset="0"/>
                </a:endParaRPr>
              </a:p>
            </p:txBody>
          </p:sp>
        </mc:Choice>
        <mc:Fallback>
          <p:sp>
            <p:nvSpPr>
              <p:cNvPr id="58" name="Textfeld 57"/>
              <p:cNvSpPr txBox="1">
                <a:spLocks noRot="1" noChangeAspect="1" noMove="1" noResize="1" noEditPoints="1" noAdjustHandles="1" noChangeArrowheads="1" noChangeShapeType="1" noTextEdit="1"/>
              </p:cNvSpPr>
              <p:nvPr/>
            </p:nvSpPr>
            <p:spPr>
              <a:xfrm>
                <a:off x="310427" y="5636644"/>
                <a:ext cx="6089119" cy="4209229"/>
              </a:xfrm>
              <a:prstGeom prst="rect">
                <a:avLst/>
              </a:prstGeom>
              <a:blipFill rotWithShape="0">
                <a:blip r:embed="rId18"/>
                <a:stretch>
                  <a:fillRect l="-100" t="-290"/>
                </a:stretch>
              </a:blipFill>
            </p:spPr>
            <p:txBody>
              <a:bodyPr/>
              <a:lstStyle/>
              <a:p>
                <a:r>
                  <a:rPr lang="de-DE">
                    <a:noFill/>
                  </a:rPr>
                  <a:t> </a:t>
                </a:r>
              </a:p>
            </p:txBody>
          </p:sp>
        </mc:Fallback>
      </mc:AlternateContent>
      <p:cxnSp>
        <p:nvCxnSpPr>
          <p:cNvPr id="60" name="Gerade Verbindung 59"/>
          <p:cNvCxnSpPr/>
          <p:nvPr/>
        </p:nvCxnSpPr>
        <p:spPr>
          <a:xfrm flipV="1">
            <a:off x="4141772" y="3978605"/>
            <a:ext cx="210154" cy="37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730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nhaltsplatzhalter 2"/>
              <p:cNvSpPr>
                <a:spLocks noGrp="1"/>
              </p:cNvSpPr>
              <p:nvPr>
                <p:ph idx="1"/>
              </p:nvPr>
            </p:nvSpPr>
            <p:spPr>
              <a:xfrm>
                <a:off x="342900" y="632520"/>
                <a:ext cx="6172200" cy="9000999"/>
              </a:xfrm>
            </p:spPr>
            <p:txBody>
              <a:bodyPr/>
              <a:lstStyle/>
              <a:p>
                <a:pPr defTabSz="266700"/>
                <a14:m>
                  <m:oMath xmlns:m="http://schemas.openxmlformats.org/officeDocument/2006/math">
                    <m:rad>
                      <m:radPr>
                        <m:ctrlPr>
                          <a:rPr lang="de-DE" i="1" smtClean="0">
                            <a:latin typeface="Cambria Math" panose="02040503050406030204" pitchFamily="18" charset="0"/>
                          </a:rPr>
                        </m:ctrlPr>
                      </m:radPr>
                      <m:deg>
                        <m:r>
                          <a:rPr lang="de-DE" i="1">
                            <a:solidFill>
                              <a:srgbClr val="0000FF"/>
                            </a:solidFill>
                            <a:latin typeface="Cambria Math"/>
                          </a:rPr>
                          <m:t>3</m:t>
                        </m:r>
                      </m:deg>
                      <m:e>
                        <m:sSup>
                          <m:sSupPr>
                            <m:ctrlPr>
                              <a:rPr lang="de-DE" i="1">
                                <a:latin typeface="Cambria Math" panose="02040503050406030204" pitchFamily="18" charset="0"/>
                              </a:rPr>
                            </m:ctrlPr>
                          </m:sSupPr>
                          <m:e>
                            <m:r>
                              <a:rPr lang="de-DE" i="1">
                                <a:latin typeface="Cambria Math"/>
                              </a:rPr>
                              <m:t>5</m:t>
                            </m:r>
                          </m:e>
                          <m:sup>
                            <m:r>
                              <a:rPr lang="de-DE" i="1">
                                <a:solidFill>
                                  <a:srgbClr val="008000"/>
                                </a:solidFill>
                                <a:latin typeface="Cambria Math"/>
                              </a:rPr>
                              <m:t>9</m:t>
                            </m:r>
                          </m:sup>
                        </m:sSup>
                      </m:e>
                    </m:rad>
                  </m:oMath>
                </a14:m>
                <a:r>
                  <a:rPr lang="de-DE" dirty="0" smtClean="0"/>
                  <a:t>	=	</a:t>
                </a:r>
                <a14:m>
                  <m:oMath xmlns:m="http://schemas.openxmlformats.org/officeDocument/2006/math">
                    <m:sSup>
                      <m:sSupPr>
                        <m:ctrlPr>
                          <a:rPr lang="de-DE" i="1" dirty="0" smtClean="0">
                            <a:latin typeface="Cambria Math" panose="02040503050406030204" pitchFamily="18" charset="0"/>
                          </a:rPr>
                        </m:ctrlPr>
                      </m:sSupPr>
                      <m:e>
                        <m:r>
                          <a:rPr lang="de-DE" b="0" i="1" dirty="0" smtClean="0">
                            <a:latin typeface="Cambria Math"/>
                          </a:rPr>
                          <m:t>5</m:t>
                        </m:r>
                      </m:e>
                      <m:sup>
                        <m:r>
                          <a:rPr lang="de-DE" b="0" i="1" dirty="0" smtClean="0">
                            <a:latin typeface="Cambria Math"/>
                          </a:rPr>
                          <m:t>3</m:t>
                        </m:r>
                      </m:sup>
                    </m:sSup>
                  </m:oMath>
                </a14:m>
                <a:endParaRPr lang="de-DE" dirty="0" smtClean="0"/>
              </a:p>
              <a:p>
                <a14:m>
                  <m:oMath xmlns:m="http://schemas.openxmlformats.org/officeDocument/2006/math">
                    <m:sSup>
                      <m:sSupPr>
                        <m:ctrlPr>
                          <a:rPr lang="de-DE" i="1" smtClean="0">
                            <a:solidFill>
                              <a:schemeClr val="tx1"/>
                            </a:solidFill>
                            <a:latin typeface="Cambria Math" panose="02040503050406030204" pitchFamily="18" charset="0"/>
                          </a:rPr>
                        </m:ctrlPr>
                      </m:sSupPr>
                      <m:e>
                        <m:r>
                          <a:rPr lang="de-DE" i="1" smtClean="0">
                            <a:solidFill>
                              <a:schemeClr val="tx1"/>
                            </a:solidFill>
                            <a:latin typeface="Cambria Math"/>
                          </a:rPr>
                          <m:t>𝑥</m:t>
                        </m:r>
                      </m:e>
                      <m:sup>
                        <m:r>
                          <a:rPr lang="de-DE" b="0" i="1" smtClean="0">
                            <a:solidFill>
                              <a:schemeClr val="tx1"/>
                            </a:solidFill>
                            <a:latin typeface="Cambria Math"/>
                          </a:rPr>
                          <m:t>3</m:t>
                        </m:r>
                      </m:sup>
                    </m:sSup>
                    <m:r>
                      <a:rPr lang="de-DE" b="0" i="1" smtClean="0">
                        <a:solidFill>
                          <a:schemeClr val="tx1"/>
                        </a:solidFill>
                        <a:latin typeface="Cambria Math"/>
                      </a:rPr>
                      <m:t>=</m:t>
                    </m:r>
                    <m:sSup>
                      <m:sSupPr>
                        <m:ctrlPr>
                          <a:rPr lang="de-DE" i="1">
                            <a:solidFill>
                              <a:schemeClr val="tx1"/>
                            </a:solidFill>
                            <a:latin typeface="Cambria Math" panose="02040503050406030204" pitchFamily="18" charset="0"/>
                          </a:rPr>
                        </m:ctrlPr>
                      </m:sSupPr>
                      <m:e>
                        <m:r>
                          <a:rPr lang="de-DE" i="1">
                            <a:solidFill>
                              <a:schemeClr val="tx1"/>
                            </a:solidFill>
                            <a:latin typeface="Cambria Math"/>
                          </a:rPr>
                          <m:t>5</m:t>
                        </m:r>
                      </m:e>
                      <m:sup>
                        <m:r>
                          <a:rPr lang="de-DE" i="1" smtClean="0">
                            <a:solidFill>
                              <a:schemeClr val="tx1"/>
                            </a:solidFill>
                            <a:latin typeface="Cambria Math"/>
                          </a:rPr>
                          <m:t>9</m:t>
                        </m:r>
                      </m:sup>
                    </m:sSup>
                    <m:r>
                      <a:rPr lang="de-DE" b="0" i="0" smtClean="0">
                        <a:solidFill>
                          <a:schemeClr val="tx1"/>
                        </a:solidFill>
                        <a:latin typeface="Cambria Math"/>
                      </a:rPr>
                      <m:t>=(</m:t>
                    </m:r>
                  </m:oMath>
                </a14:m>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r>
                  <a:rPr lang="de-DE" dirty="0" smtClean="0">
                    <a:solidFill>
                      <a:schemeClr val="tx1"/>
                    </a:solidFill>
                    <a:latin typeface="Arial" panose="020B0604020202020204" pitchFamily="34" charset="0"/>
                    <a:ea typeface="Cambria Math"/>
                    <a:cs typeface="Arial" panose="020B0604020202020204" pitchFamily="34" charset="0"/>
                  </a:rPr>
                  <a:t>∙</a:t>
                </a:r>
                <a:r>
                  <a:rPr lang="de-DE" dirty="0" smtClean="0">
                    <a:solidFill>
                      <a:schemeClr val="tx1"/>
                    </a:solidFill>
                    <a:latin typeface="Arial" panose="020B0604020202020204" pitchFamily="34" charset="0"/>
                    <a:cs typeface="Arial" panose="020B0604020202020204" pitchFamily="34" charset="0"/>
                  </a:rPr>
                  <a:t>5)</a:t>
                </a:r>
              </a:p>
              <a:p>
                <a:endParaRPr lang="de-DE" dirty="0">
                  <a:latin typeface="Arial" panose="020B0604020202020204" pitchFamily="34" charset="0"/>
                  <a:cs typeface="Arial" panose="020B0604020202020204" pitchFamily="34" charset="0"/>
                </a:endParaRPr>
              </a:p>
              <a:p>
                <a:pPr defTabSz="809625"/>
                <a:endParaRPr lang="de-DE" i="1" dirty="0" smtClean="0">
                  <a:latin typeface="Arial" panose="020B0604020202020204" pitchFamily="34" charset="0"/>
                  <a:cs typeface="Arial" panose="020B0604020202020204" pitchFamily="34" charset="0"/>
                </a:endParaRPr>
              </a:p>
              <a:p>
                <a:pPr defTabSz="276225"/>
                <a:endParaRPr lang="de-DE" i="1" dirty="0" smtClean="0">
                  <a:latin typeface="Arial" panose="020B0604020202020204" pitchFamily="34" charset="0"/>
                  <a:cs typeface="Arial" panose="020B0604020202020204" pitchFamily="34" charset="0"/>
                </a:endParaRPr>
              </a:p>
              <a:p>
                <a:pPr defTabSz="276225"/>
                <a:endParaRPr lang="de-DE" i="1" dirty="0" smtClean="0">
                  <a:latin typeface="Arial" panose="020B0604020202020204" pitchFamily="34" charset="0"/>
                  <a:cs typeface="Arial" panose="020B0604020202020204" pitchFamily="34" charset="0"/>
                </a:endParaRPr>
              </a:p>
              <a:p>
                <a:pPr defTabSz="276225"/>
                <a14:m>
                  <m:oMath xmlns:m="http://schemas.openxmlformats.org/officeDocument/2006/math">
                    <m:rad>
                      <m:radPr>
                        <m:ctrlPr>
                          <a:rPr lang="de-DE" i="1">
                            <a:latin typeface="Cambria Math" panose="02040503050406030204" pitchFamily="18" charset="0"/>
                          </a:rPr>
                        </m:ctrlPr>
                      </m:radPr>
                      <m:deg>
                        <m:r>
                          <a:rPr lang="de-DE" i="1">
                            <a:solidFill>
                              <a:srgbClr val="0000FF"/>
                            </a:solidFill>
                            <a:latin typeface="Cambria Math"/>
                          </a:rPr>
                          <m:t>3</m:t>
                        </m:r>
                      </m:deg>
                      <m:e>
                        <m:sSup>
                          <m:sSupPr>
                            <m:ctrlPr>
                              <a:rPr lang="de-DE" i="1">
                                <a:latin typeface="Cambria Math" panose="02040503050406030204" pitchFamily="18" charset="0"/>
                              </a:rPr>
                            </m:ctrlPr>
                          </m:sSupPr>
                          <m:e>
                            <m:r>
                              <a:rPr lang="de-DE" i="1">
                                <a:latin typeface="Cambria Math"/>
                              </a:rPr>
                              <m:t>5</m:t>
                            </m:r>
                          </m:e>
                          <m:sup>
                            <m:r>
                              <a:rPr lang="de-DE" i="1">
                                <a:solidFill>
                                  <a:srgbClr val="008000"/>
                                </a:solidFill>
                                <a:latin typeface="Cambria Math"/>
                              </a:rPr>
                              <m:t>27</m:t>
                            </m:r>
                          </m:sup>
                        </m:sSup>
                      </m:e>
                    </m:rad>
                  </m:oMath>
                </a14:m>
                <a:r>
                  <a:rPr lang="de-DE" dirty="0" smtClean="0">
                    <a:solidFill>
                      <a:schemeClr val="tx1"/>
                    </a:solidFill>
                    <a:latin typeface="Arial" panose="020B0604020202020204" pitchFamily="34" charset="0"/>
                    <a:cs typeface="Arial" panose="020B0604020202020204" pitchFamily="34" charset="0"/>
                  </a:rPr>
                  <a:t>	=	</a:t>
                </a:r>
                <a14:m>
                  <m:oMath xmlns:m="http://schemas.openxmlformats.org/officeDocument/2006/math">
                    <m:sSup>
                      <m:sSupPr>
                        <m:ctrlPr>
                          <a:rPr lang="de-DE" i="1">
                            <a:latin typeface="Cambria Math" panose="02040503050406030204" pitchFamily="18" charset="0"/>
                          </a:rPr>
                        </m:ctrlPr>
                      </m:sSupPr>
                      <m:e>
                        <m:r>
                          <a:rPr lang="de-DE" i="1">
                            <a:latin typeface="Cambria Math"/>
                          </a:rPr>
                          <m:t>5</m:t>
                        </m:r>
                      </m:e>
                      <m:sup>
                        <m:r>
                          <a:rPr lang="de-DE" i="1">
                            <a:latin typeface="Cambria Math"/>
                          </a:rPr>
                          <m:t>9</m:t>
                        </m:r>
                      </m:sup>
                    </m:sSup>
                  </m:oMath>
                </a14:m>
                <a:endParaRPr lang="de-DE" dirty="0" smtClean="0">
                  <a:solidFill>
                    <a:schemeClr val="tx1"/>
                  </a:solidFill>
                  <a:latin typeface="Arial" panose="020B0604020202020204" pitchFamily="34" charset="0"/>
                  <a:cs typeface="Arial" panose="020B0604020202020204" pitchFamily="34" charset="0"/>
                </a:endParaRPr>
              </a:p>
              <a:p>
                <a:pPr defTabSz="809625"/>
                <a14:m>
                  <m:oMath xmlns:m="http://schemas.openxmlformats.org/officeDocument/2006/math">
                    <m:sSup>
                      <m:sSupPr>
                        <m:ctrlPr>
                          <a:rPr lang="de-DE" i="1">
                            <a:latin typeface="Cambria Math" panose="02040503050406030204" pitchFamily="18" charset="0"/>
                          </a:rPr>
                        </m:ctrlPr>
                      </m:sSupPr>
                      <m:e>
                        <m:r>
                          <a:rPr lang="de-DE" i="1">
                            <a:latin typeface="Cambria Math"/>
                          </a:rPr>
                          <m:t>𝑥</m:t>
                        </m:r>
                      </m:e>
                      <m:sup>
                        <m:r>
                          <a:rPr lang="de-DE" i="1" smtClean="0">
                            <a:solidFill>
                              <a:srgbClr val="0000FF"/>
                            </a:solidFill>
                            <a:latin typeface="Cambria Math"/>
                          </a:rPr>
                          <m:t>3</m:t>
                        </m:r>
                      </m:sup>
                    </m:sSup>
                    <m:r>
                      <a:rPr lang="de-DE" i="1">
                        <a:latin typeface="Cambria Math"/>
                      </a:rPr>
                      <m:t>=</m:t>
                    </m:r>
                    <m:sSup>
                      <m:sSupPr>
                        <m:ctrlPr>
                          <a:rPr lang="de-DE" i="1">
                            <a:latin typeface="Cambria Math" panose="02040503050406030204" pitchFamily="18" charset="0"/>
                          </a:rPr>
                        </m:ctrlPr>
                      </m:sSupPr>
                      <m:e>
                        <m:r>
                          <a:rPr lang="de-DE" i="1">
                            <a:latin typeface="Cambria Math"/>
                          </a:rPr>
                          <m:t>5</m:t>
                        </m:r>
                      </m:e>
                      <m:sup>
                        <m:r>
                          <a:rPr lang="de-DE" b="0" i="1" smtClean="0">
                            <a:solidFill>
                              <a:srgbClr val="008000"/>
                            </a:solidFill>
                            <a:latin typeface="Cambria Math"/>
                          </a:rPr>
                          <m:t>27</m:t>
                        </m:r>
                      </m:sup>
                    </m:sSup>
                    <m:r>
                      <a:rPr lang="de-DE">
                        <a:latin typeface="Cambria Math"/>
                      </a:rPr>
                      <m:t>=</m:t>
                    </m:r>
                  </m:oMath>
                </a14:m>
                <a:r>
                  <a:rPr lang="de-DE" dirty="0">
                    <a:latin typeface="Arial" panose="020B0604020202020204" pitchFamily="34" charset="0"/>
                    <a:cs typeface="Arial" panose="020B0604020202020204" pitchFamily="34" charset="0"/>
                  </a:rPr>
                  <a:t>5</a:t>
                </a:r>
                <a:r>
                  <a:rPr lang="de-DE" dirty="0" smtClean="0">
                    <a:latin typeface="Arial" panose="020B0604020202020204" pitchFamily="34" charset="0"/>
                    <a:ea typeface="Cambria Math"/>
                    <a:cs typeface="Arial" panose="020B0604020202020204" pitchFamily="34" charset="0"/>
                  </a:rPr>
                  <a:t>∙</a:t>
                </a:r>
                <a:r>
                  <a:rPr lang="de-DE" dirty="0" smtClean="0">
                    <a:latin typeface="Arial" panose="020B0604020202020204" pitchFamily="34" charset="0"/>
                    <a:cs typeface="Arial" panose="020B0604020202020204" pitchFamily="34" charset="0"/>
                  </a:rPr>
                  <a:t>……………………….…..</a:t>
                </a:r>
                <a:r>
                  <a:rPr lang="de-DE" dirty="0" smtClean="0">
                    <a:latin typeface="Arial" panose="020B0604020202020204" pitchFamily="34" charset="0"/>
                    <a:ea typeface="Cambria Math"/>
                    <a:cs typeface="Arial" panose="020B0604020202020204" pitchFamily="34" charset="0"/>
                  </a:rPr>
                  <a:t>∙</a:t>
                </a:r>
                <a:r>
                  <a:rPr lang="de-DE" dirty="0" smtClean="0">
                    <a:latin typeface="Arial" panose="020B0604020202020204" pitchFamily="34" charset="0"/>
                    <a:cs typeface="Arial" panose="020B0604020202020204" pitchFamily="34" charset="0"/>
                  </a:rPr>
                  <a:t>5	Wir rechnen: </a:t>
                </a:r>
                <a:r>
                  <a:rPr lang="de-DE" dirty="0" smtClean="0">
                    <a:solidFill>
                      <a:srgbClr val="008000"/>
                    </a:solidFill>
                    <a:latin typeface="Arial" panose="020B0604020202020204" pitchFamily="34" charset="0"/>
                    <a:cs typeface="Arial" panose="020B0604020202020204" pitchFamily="34" charset="0"/>
                  </a:rPr>
                  <a:t>27</a:t>
                </a:r>
                <a:r>
                  <a:rPr lang="de-DE" dirty="0" smtClean="0">
                    <a:latin typeface="Arial" panose="020B0604020202020204" pitchFamily="34" charset="0"/>
                    <a:cs typeface="Arial" panose="020B0604020202020204" pitchFamily="34" charset="0"/>
                  </a:rPr>
                  <a:t>:</a:t>
                </a:r>
                <a:r>
                  <a:rPr lang="de-DE" dirty="0" smtClean="0">
                    <a:solidFill>
                      <a:srgbClr val="0000FF"/>
                    </a:solidFill>
                    <a:latin typeface="Arial" panose="020B0604020202020204" pitchFamily="34" charset="0"/>
                    <a:cs typeface="Arial" panose="020B0604020202020204" pitchFamily="34" charset="0"/>
                  </a:rPr>
                  <a:t>3</a:t>
                </a:r>
                <a:r>
                  <a:rPr lang="de-DE" dirty="0" smtClean="0">
                    <a:latin typeface="Arial" panose="020B0604020202020204" pitchFamily="34" charset="0"/>
                    <a:cs typeface="Arial" panose="020B0604020202020204" pitchFamily="34" charset="0"/>
                  </a:rPr>
                  <a:t>=9</a:t>
                </a:r>
              </a:p>
              <a:p>
                <a:pPr defTabSz="714375"/>
                <a:r>
                  <a:rPr lang="de-DE" dirty="0" smtClean="0">
                    <a:latin typeface="Arial" panose="020B0604020202020204" pitchFamily="34" charset="0"/>
                    <a:cs typeface="Arial" panose="020B0604020202020204" pitchFamily="34" charset="0"/>
                  </a:rPr>
                  <a:t>	</a:t>
                </a:r>
              </a:p>
              <a:p>
                <a:pPr defTabSz="714375"/>
                <a:r>
                  <a:rPr lang="de-DE" dirty="0">
                    <a:latin typeface="Arial" panose="020B0604020202020204" pitchFamily="34" charset="0"/>
                    <a:cs typeface="Arial" panose="020B0604020202020204" pitchFamily="34" charset="0"/>
                  </a:rPr>
                  <a:t>	</a:t>
                </a:r>
                <a14:m>
                  <m:oMath xmlns:m="http://schemas.openxmlformats.org/officeDocument/2006/math">
                    <m:r>
                      <a:rPr lang="de-DE">
                        <a:latin typeface="Cambria Math"/>
                      </a:rPr>
                      <m:t>(</m:t>
                    </m:r>
                  </m:oMath>
                </a14:m>
                <a:r>
                  <a:rPr lang="de-DE" dirty="0">
                    <a:latin typeface="Arial" panose="020B0604020202020204" pitchFamily="34" charset="0"/>
                    <a:cs typeface="Arial" panose="020B0604020202020204" pitchFamily="34" charset="0"/>
                  </a:rPr>
                  <a:t>5</a:t>
                </a:r>
                <a:r>
                  <a:rPr lang="de-DE" dirty="0" smtClean="0">
                    <a:latin typeface="Arial" panose="020B0604020202020204" pitchFamily="34" charset="0"/>
                    <a:ea typeface="Cambria Math"/>
                    <a:cs typeface="Arial" panose="020B0604020202020204" pitchFamily="34" charset="0"/>
                  </a:rPr>
                  <a:t>∙</a:t>
                </a:r>
                <a:r>
                  <a:rPr lang="de-DE" dirty="0" smtClean="0">
                    <a:latin typeface="Arial" panose="020B0604020202020204" pitchFamily="34" charset="0"/>
                    <a:cs typeface="Arial" panose="020B0604020202020204" pitchFamily="34" charset="0"/>
                  </a:rPr>
                  <a:t>…</a:t>
                </a:r>
                <a:r>
                  <a:rPr lang="de-DE" dirty="0" smtClean="0">
                    <a:latin typeface="Arial" panose="020B0604020202020204" pitchFamily="34" charset="0"/>
                    <a:ea typeface="Cambria Math"/>
                    <a:cs typeface="Arial" panose="020B0604020202020204" pitchFamily="34" charset="0"/>
                  </a:rPr>
                  <a:t>∙</a:t>
                </a:r>
                <a:r>
                  <a:rPr lang="de-DE" dirty="0">
                    <a:latin typeface="Arial" panose="020B0604020202020204" pitchFamily="34" charset="0"/>
                    <a:cs typeface="Arial" panose="020B0604020202020204" pitchFamily="34" charset="0"/>
                  </a:rPr>
                  <a:t>5)</a:t>
                </a:r>
                <a:r>
                  <a:rPr lang="de-DE" dirty="0">
                    <a:latin typeface="Arial" panose="020B0604020202020204" pitchFamily="34" charset="0"/>
                    <a:ea typeface="Cambria Math"/>
                    <a:cs typeface="Arial" panose="020B0604020202020204" pitchFamily="34" charset="0"/>
                  </a:rPr>
                  <a:t>∙(</a:t>
                </a:r>
                <a:r>
                  <a:rPr lang="de-DE" dirty="0">
                    <a:latin typeface="Arial" panose="020B0604020202020204" pitchFamily="34" charset="0"/>
                    <a:cs typeface="Arial" panose="020B0604020202020204" pitchFamily="34" charset="0"/>
                  </a:rPr>
                  <a:t>5</a:t>
                </a:r>
                <a:r>
                  <a:rPr lang="de-DE" dirty="0" smtClean="0">
                    <a:latin typeface="Arial" panose="020B0604020202020204" pitchFamily="34" charset="0"/>
                    <a:ea typeface="Cambria Math"/>
                    <a:cs typeface="Arial" panose="020B0604020202020204" pitchFamily="34" charset="0"/>
                  </a:rPr>
                  <a:t>∙</a:t>
                </a:r>
                <a:r>
                  <a:rPr lang="de-DE" dirty="0" smtClean="0">
                    <a:latin typeface="Arial" panose="020B0604020202020204" pitchFamily="34" charset="0"/>
                    <a:cs typeface="Arial" panose="020B0604020202020204" pitchFamily="34" charset="0"/>
                  </a:rPr>
                  <a:t>…</a:t>
                </a:r>
                <a:r>
                  <a:rPr lang="de-DE" dirty="0" smtClean="0">
                    <a:latin typeface="Arial" panose="020B0604020202020204" pitchFamily="34" charset="0"/>
                    <a:ea typeface="Cambria Math"/>
                    <a:cs typeface="Arial" panose="020B0604020202020204" pitchFamily="34" charset="0"/>
                  </a:rPr>
                  <a:t>∙</a:t>
                </a:r>
                <a:r>
                  <a:rPr lang="de-DE" dirty="0">
                    <a:latin typeface="Arial" panose="020B0604020202020204" pitchFamily="34" charset="0"/>
                    <a:cs typeface="Arial" panose="020B0604020202020204" pitchFamily="34" charset="0"/>
                  </a:rPr>
                  <a:t>5)</a:t>
                </a:r>
                <a:r>
                  <a:rPr lang="de-DE" dirty="0">
                    <a:latin typeface="Arial" panose="020B0604020202020204" pitchFamily="34" charset="0"/>
                    <a:ea typeface="Cambria Math"/>
                    <a:cs typeface="Arial" panose="020B0604020202020204" pitchFamily="34" charset="0"/>
                  </a:rPr>
                  <a:t>∙(</a:t>
                </a:r>
                <a:r>
                  <a:rPr lang="de-DE" dirty="0">
                    <a:latin typeface="Arial" panose="020B0604020202020204" pitchFamily="34" charset="0"/>
                    <a:cs typeface="Arial" panose="020B0604020202020204" pitchFamily="34" charset="0"/>
                  </a:rPr>
                  <a:t>5</a:t>
                </a:r>
                <a:r>
                  <a:rPr lang="de-DE" dirty="0" smtClean="0">
                    <a:latin typeface="Arial" panose="020B0604020202020204" pitchFamily="34" charset="0"/>
                    <a:ea typeface="Cambria Math"/>
                    <a:cs typeface="Arial" panose="020B0604020202020204" pitchFamily="34" charset="0"/>
                  </a:rPr>
                  <a:t>∙</a:t>
                </a:r>
                <a:r>
                  <a:rPr lang="de-DE" dirty="0" smtClean="0">
                    <a:latin typeface="Arial" panose="020B0604020202020204" pitchFamily="34" charset="0"/>
                    <a:cs typeface="Arial" panose="020B0604020202020204" pitchFamily="34" charset="0"/>
                  </a:rPr>
                  <a:t>…</a:t>
                </a:r>
                <a:r>
                  <a:rPr lang="de-DE" dirty="0" smtClean="0">
                    <a:latin typeface="Arial" panose="020B0604020202020204" pitchFamily="34" charset="0"/>
                    <a:ea typeface="Cambria Math"/>
                    <a:cs typeface="Arial" panose="020B0604020202020204" pitchFamily="34" charset="0"/>
                  </a:rPr>
                  <a:t>∙</a:t>
                </a:r>
                <a:r>
                  <a:rPr lang="de-DE" dirty="0">
                    <a:latin typeface="Arial" panose="020B0604020202020204" pitchFamily="34" charset="0"/>
                    <a:cs typeface="Arial" panose="020B0604020202020204" pitchFamily="34" charset="0"/>
                  </a:rPr>
                  <a:t>5)</a:t>
                </a:r>
              </a:p>
              <a:p>
                <a:pPr defTabSz="809625"/>
                <a:endParaRPr lang="de-DE" dirty="0" smtClean="0">
                  <a:latin typeface="Arial" panose="020B0604020202020204" pitchFamily="34" charset="0"/>
                  <a:cs typeface="Arial" panose="020B0604020202020204" pitchFamily="34" charset="0"/>
                </a:endParaRPr>
              </a:p>
              <a:p>
                <a:pPr defTabSz="809625"/>
                <a:endParaRPr lang="de-DE" dirty="0">
                  <a:latin typeface="Arial" panose="020B0604020202020204" pitchFamily="34" charset="0"/>
                  <a:cs typeface="Arial" panose="020B0604020202020204" pitchFamily="34" charset="0"/>
                </a:endParaRPr>
              </a:p>
              <a:p>
                <a:pPr defTabSz="266700"/>
                <a14:m>
                  <m:oMath xmlns:m="http://schemas.openxmlformats.org/officeDocument/2006/math">
                    <m:rad>
                      <m:radPr>
                        <m:ctrlPr>
                          <a:rPr lang="de-DE" i="1">
                            <a:latin typeface="Cambria Math" panose="02040503050406030204" pitchFamily="18" charset="0"/>
                          </a:rPr>
                        </m:ctrlPr>
                      </m:radPr>
                      <m:deg>
                        <m:r>
                          <a:rPr lang="de-DE" b="0" i="1" smtClean="0">
                            <a:solidFill>
                              <a:srgbClr val="0000FF"/>
                            </a:solidFill>
                            <a:latin typeface="Cambria Math"/>
                          </a:rPr>
                          <m:t>4</m:t>
                        </m:r>
                      </m:deg>
                      <m:e>
                        <m:sSup>
                          <m:sSupPr>
                            <m:ctrlPr>
                              <a:rPr lang="de-DE" i="1">
                                <a:latin typeface="Cambria Math" panose="02040503050406030204" pitchFamily="18" charset="0"/>
                              </a:rPr>
                            </m:ctrlPr>
                          </m:sSupPr>
                          <m:e>
                            <m:r>
                              <a:rPr lang="de-DE" b="0" i="1" smtClean="0">
                                <a:latin typeface="Cambria Math"/>
                              </a:rPr>
                              <m:t>7</m:t>
                            </m:r>
                          </m:e>
                          <m:sup>
                            <m:r>
                              <a:rPr lang="de-DE" b="0" i="1" smtClean="0">
                                <a:solidFill>
                                  <a:srgbClr val="008000"/>
                                </a:solidFill>
                                <a:latin typeface="Cambria Math"/>
                              </a:rPr>
                              <m:t>16</m:t>
                            </m:r>
                          </m:sup>
                        </m:sSup>
                      </m:e>
                    </m:rad>
                  </m:oMath>
                </a14:m>
                <a:r>
                  <a:rPr lang="de-DE" dirty="0" smtClean="0">
                    <a:latin typeface="Arial" panose="020B0604020202020204" pitchFamily="34" charset="0"/>
                    <a:cs typeface="Arial" panose="020B0604020202020204" pitchFamily="34" charset="0"/>
                  </a:rPr>
                  <a:t>	=	</a:t>
                </a:r>
                <a14:m>
                  <m:oMath xmlns:m="http://schemas.openxmlformats.org/officeDocument/2006/math">
                    <m:sSup>
                      <m:sSupPr>
                        <m:ctrlPr>
                          <a:rPr lang="de-DE" i="1" smtClean="0">
                            <a:solidFill>
                              <a:schemeClr val="tx1"/>
                            </a:solidFill>
                            <a:latin typeface="Cambria Math" panose="02040503050406030204" pitchFamily="18" charset="0"/>
                          </a:rPr>
                        </m:ctrlPr>
                      </m:sSupPr>
                      <m:e>
                        <m:r>
                          <a:rPr lang="de-DE" i="1">
                            <a:solidFill>
                              <a:schemeClr val="tx1"/>
                            </a:solidFill>
                            <a:latin typeface="Cambria Math"/>
                          </a:rPr>
                          <m:t>7</m:t>
                        </m:r>
                      </m:e>
                      <m:sup>
                        <m:r>
                          <a:rPr lang="de-DE" b="0" i="1" smtClean="0">
                            <a:solidFill>
                              <a:schemeClr val="tx1"/>
                            </a:solidFill>
                            <a:latin typeface="Cambria Math"/>
                          </a:rPr>
                          <m:t>4</m:t>
                        </m:r>
                      </m:sup>
                    </m:sSup>
                  </m:oMath>
                </a14:m>
                <a:endParaRPr lang="de-DE" dirty="0" smtClean="0">
                  <a:latin typeface="Arial" panose="020B0604020202020204" pitchFamily="34" charset="0"/>
                  <a:cs typeface="Arial" panose="020B0604020202020204" pitchFamily="34" charset="0"/>
                </a:endParaRPr>
              </a:p>
              <a:p>
                <a:pPr defTabSz="266700"/>
                <a:endParaRPr lang="de-DE" dirty="0">
                  <a:latin typeface="Arial" panose="020B0604020202020204" pitchFamily="34" charset="0"/>
                  <a:cs typeface="Arial" panose="020B0604020202020204" pitchFamily="34" charset="0"/>
                </a:endParaRPr>
              </a:p>
              <a:p>
                <a:pPr defTabSz="266700"/>
                <a:r>
                  <a:rPr lang="de-DE" dirty="0" smtClean="0">
                    <a:latin typeface="Arial" panose="020B0604020202020204" pitchFamily="34" charset="0"/>
                    <a:cs typeface="Arial" panose="020B0604020202020204" pitchFamily="34" charset="0"/>
                  </a:rPr>
                  <a:t>Allg.:</a:t>
                </a:r>
              </a:p>
              <a:p>
                <a:pPr defTabSz="266700"/>
                <a:endParaRPr lang="de-DE" dirty="0">
                  <a:latin typeface="Arial" panose="020B0604020202020204" pitchFamily="34" charset="0"/>
                  <a:cs typeface="Arial" panose="020B0604020202020204" pitchFamily="34" charset="0"/>
                </a:endParaRPr>
              </a:p>
              <a:p>
                <a:pPr defTabSz="266700"/>
                <a:r>
                  <a:rPr lang="de-DE" dirty="0" smtClean="0">
                    <a:latin typeface="Arial" panose="020B0604020202020204" pitchFamily="34" charset="0"/>
                    <a:cs typeface="Arial" panose="020B0604020202020204" pitchFamily="34" charset="0"/>
                  </a:rPr>
                  <a:t> </a:t>
                </a:r>
                <a14:m>
                  <m:oMath xmlns:m="http://schemas.openxmlformats.org/officeDocument/2006/math">
                    <m:rad>
                      <m:radPr>
                        <m:ctrlPr>
                          <a:rPr lang="de-DE" i="1">
                            <a:latin typeface="Cambria Math" panose="02040503050406030204" pitchFamily="18" charset="0"/>
                          </a:rPr>
                        </m:ctrlPr>
                      </m:radPr>
                      <m:deg>
                        <m:r>
                          <a:rPr lang="de-DE" b="0" i="1" smtClean="0">
                            <a:solidFill>
                              <a:srgbClr val="0000FF"/>
                            </a:solidFill>
                            <a:latin typeface="Cambria Math"/>
                          </a:rPr>
                          <m:t>𝑛</m:t>
                        </m:r>
                      </m:deg>
                      <m:e>
                        <m:sSup>
                          <m:sSupPr>
                            <m:ctrlPr>
                              <a:rPr lang="de-DE" i="1">
                                <a:latin typeface="Cambria Math" panose="02040503050406030204" pitchFamily="18" charset="0"/>
                              </a:rPr>
                            </m:ctrlPr>
                          </m:sSupPr>
                          <m:e>
                            <m:r>
                              <a:rPr lang="de-DE" b="0" i="1" smtClean="0">
                                <a:latin typeface="Cambria Math"/>
                              </a:rPr>
                              <m:t>𝑎</m:t>
                            </m:r>
                          </m:e>
                          <m:sup>
                            <m:r>
                              <a:rPr lang="de-DE" b="0" i="1" smtClean="0">
                                <a:solidFill>
                                  <a:srgbClr val="008000"/>
                                </a:solidFill>
                                <a:latin typeface="Cambria Math"/>
                              </a:rPr>
                              <m:t>𝑚</m:t>
                            </m:r>
                          </m:sup>
                        </m:sSup>
                      </m:e>
                    </m:rad>
                  </m:oMath>
                </a14:m>
                <a:r>
                  <a:rPr lang="de-DE" dirty="0">
                    <a:latin typeface="Arial" panose="020B0604020202020204" pitchFamily="34" charset="0"/>
                    <a:cs typeface="Arial" panose="020B0604020202020204" pitchFamily="34" charset="0"/>
                  </a:rPr>
                  <a:t>	=	</a:t>
                </a:r>
                <a14:m>
                  <m:oMath xmlns:m="http://schemas.openxmlformats.org/officeDocument/2006/math">
                    <m:sSup>
                      <m:sSupPr>
                        <m:ctrlPr>
                          <a:rPr lang="de-DE" i="1">
                            <a:latin typeface="Cambria Math" panose="02040503050406030204" pitchFamily="18" charset="0"/>
                          </a:rPr>
                        </m:ctrlPr>
                      </m:sSupPr>
                      <m:e>
                        <m:r>
                          <a:rPr lang="de-DE" b="0" i="1" smtClean="0">
                            <a:latin typeface="Cambria Math"/>
                          </a:rPr>
                          <m:t>𝑎</m:t>
                        </m:r>
                      </m:e>
                      <m:sup>
                        <m:box>
                          <m:boxPr>
                            <m:ctrlPr>
                              <a:rPr lang="de-DE" i="1" smtClean="0">
                                <a:latin typeface="Cambria Math" panose="02040503050406030204" pitchFamily="18" charset="0"/>
                              </a:rPr>
                            </m:ctrlPr>
                          </m:boxPr>
                          <m:e>
                            <m:argPr>
                              <m:argSz m:val="-1"/>
                            </m:argPr>
                            <m:f>
                              <m:fPr>
                                <m:ctrlPr>
                                  <a:rPr lang="de-DE" i="1" smtClean="0">
                                    <a:latin typeface="Cambria Math" panose="02040503050406030204" pitchFamily="18" charset="0"/>
                                  </a:rPr>
                                </m:ctrlPr>
                              </m:fPr>
                              <m:num>
                                <m:r>
                                  <a:rPr lang="de-DE" i="1">
                                    <a:solidFill>
                                      <a:srgbClr val="008000"/>
                                    </a:solidFill>
                                    <a:latin typeface="Cambria Math"/>
                                  </a:rPr>
                                  <m:t>𝑚</m:t>
                                </m:r>
                              </m:num>
                              <m:den>
                                <m:r>
                                  <a:rPr lang="de-DE" i="1">
                                    <a:solidFill>
                                      <a:srgbClr val="0000FF"/>
                                    </a:solidFill>
                                    <a:latin typeface="Cambria Math"/>
                                  </a:rPr>
                                  <m:t>𝑛</m:t>
                                </m:r>
                              </m:den>
                            </m:f>
                          </m:e>
                        </m:box>
                      </m:sup>
                    </m:sSup>
                  </m:oMath>
                </a14:m>
                <a:endParaRPr lang="de-DE" dirty="0" smtClean="0">
                  <a:latin typeface="Arial" panose="020B0604020202020204" pitchFamily="34" charset="0"/>
                  <a:cs typeface="Arial" panose="020B0604020202020204" pitchFamily="34" charset="0"/>
                </a:endParaRPr>
              </a:p>
              <a:p>
                <a:pPr defTabSz="266700"/>
                <a:endParaRPr lang="de-DE" dirty="0" smtClean="0">
                  <a:latin typeface="Arial" panose="020B0604020202020204" pitchFamily="34" charset="0"/>
                  <a:cs typeface="Arial" panose="020B0604020202020204" pitchFamily="34" charset="0"/>
                </a:endParaRPr>
              </a:p>
              <a:p>
                <a:pPr defTabSz="266700"/>
                <a:r>
                  <a:rPr lang="de-DE" dirty="0" smtClean="0">
                    <a:latin typeface="Arial" panose="020B0604020202020204" pitchFamily="34" charset="0"/>
                    <a:cs typeface="Arial" panose="020B0604020202020204" pitchFamily="34" charset="0"/>
                  </a:rPr>
                  <a:t>Klar, wenn m durch n teilbar ist. Neu, wenn nicht:</a:t>
                </a:r>
              </a:p>
              <a:p>
                <a:pPr defTabSz="266700"/>
                <a:endParaRPr lang="de-DE" dirty="0">
                  <a:latin typeface="Arial" panose="020B0604020202020204" pitchFamily="34" charset="0"/>
                  <a:cs typeface="Arial" panose="020B0604020202020204" pitchFamily="34" charset="0"/>
                </a:endParaRPr>
              </a:p>
              <a:p>
                <a:pPr defTabSz="266700"/>
                <a:endParaRPr lang="de-DE" dirty="0" smtClean="0">
                  <a:latin typeface="Arial" panose="020B0604020202020204" pitchFamily="34" charset="0"/>
                  <a:cs typeface="Arial" panose="020B0604020202020204" pitchFamily="34" charset="0"/>
                </a:endParaRPr>
              </a:p>
              <a:p>
                <a:pPr defTabSz="266700"/>
                <a14:m>
                  <m:oMath xmlns:m="http://schemas.openxmlformats.org/officeDocument/2006/math">
                    <m:rad>
                      <m:radPr>
                        <m:ctrlPr>
                          <a:rPr lang="de-DE" i="1">
                            <a:latin typeface="Cambria Math" panose="02040503050406030204" pitchFamily="18" charset="0"/>
                          </a:rPr>
                        </m:ctrlPr>
                      </m:radPr>
                      <m:deg>
                        <m:r>
                          <a:rPr lang="de-DE" b="0" i="1" smtClean="0">
                            <a:solidFill>
                              <a:srgbClr val="0000FF"/>
                            </a:solidFill>
                            <a:latin typeface="Cambria Math"/>
                          </a:rPr>
                          <m:t>4</m:t>
                        </m:r>
                      </m:deg>
                      <m:e>
                        <m:sSup>
                          <m:sSupPr>
                            <m:ctrlPr>
                              <a:rPr lang="de-DE" i="1">
                                <a:latin typeface="Cambria Math" panose="02040503050406030204" pitchFamily="18" charset="0"/>
                              </a:rPr>
                            </m:ctrlPr>
                          </m:sSupPr>
                          <m:e>
                            <m:r>
                              <a:rPr lang="de-DE" b="0" i="1" smtClean="0">
                                <a:latin typeface="Cambria Math"/>
                              </a:rPr>
                              <m:t>3</m:t>
                            </m:r>
                          </m:e>
                          <m:sup>
                            <m:r>
                              <a:rPr lang="de-DE" b="0" i="1" smtClean="0">
                                <a:solidFill>
                                  <a:srgbClr val="008000"/>
                                </a:solidFill>
                                <a:latin typeface="Cambria Math"/>
                              </a:rPr>
                              <m:t>6</m:t>
                            </m:r>
                          </m:sup>
                        </m:sSup>
                      </m:e>
                    </m:rad>
                  </m:oMath>
                </a14:m>
                <a:r>
                  <a:rPr lang="de-DE" dirty="0">
                    <a:latin typeface="Arial" panose="020B0604020202020204" pitchFamily="34" charset="0"/>
                    <a:cs typeface="Arial" panose="020B0604020202020204" pitchFamily="34" charset="0"/>
                  </a:rPr>
                  <a:t>	=	</a:t>
                </a:r>
                <a14:m>
                  <m:oMath xmlns:m="http://schemas.openxmlformats.org/officeDocument/2006/math">
                    <m:sSup>
                      <m:sSupPr>
                        <m:ctrlPr>
                          <a:rPr lang="de-DE" i="1" smtClean="0">
                            <a:latin typeface="Cambria Math" panose="02040503050406030204" pitchFamily="18" charset="0"/>
                          </a:rPr>
                        </m:ctrlPr>
                      </m:sSupPr>
                      <m:e>
                        <m:r>
                          <a:rPr lang="de-DE" i="1">
                            <a:latin typeface="Cambria Math"/>
                          </a:rPr>
                          <m:t>5</m:t>
                        </m:r>
                      </m:e>
                      <m:sup>
                        <m:box>
                          <m:boxPr>
                            <m:ctrlPr>
                              <a:rPr lang="de-DE" i="1" smtClean="0">
                                <a:latin typeface="Cambria Math" panose="02040503050406030204" pitchFamily="18" charset="0"/>
                              </a:rPr>
                            </m:ctrlPr>
                          </m:boxPr>
                          <m:e>
                            <m:argPr>
                              <m:argSz m:val="-1"/>
                            </m:argPr>
                            <m:f>
                              <m:fPr>
                                <m:ctrlPr>
                                  <a:rPr lang="de-DE" i="1" smtClean="0">
                                    <a:latin typeface="Cambria Math" panose="02040503050406030204" pitchFamily="18" charset="0"/>
                                  </a:rPr>
                                </m:ctrlPr>
                              </m:fPr>
                              <m:num>
                                <m:r>
                                  <a:rPr lang="de-DE" b="0" i="1" smtClean="0">
                                    <a:solidFill>
                                      <a:srgbClr val="008000"/>
                                    </a:solidFill>
                                    <a:latin typeface="Cambria Math"/>
                                  </a:rPr>
                                  <m:t>6</m:t>
                                </m:r>
                              </m:num>
                              <m:den>
                                <m:r>
                                  <a:rPr lang="de-DE" b="0" i="1" smtClean="0">
                                    <a:solidFill>
                                      <a:srgbClr val="0000FF"/>
                                    </a:solidFill>
                                    <a:latin typeface="Cambria Math"/>
                                  </a:rPr>
                                  <m:t>4</m:t>
                                </m:r>
                              </m:den>
                            </m:f>
                          </m:e>
                        </m:box>
                      </m:sup>
                    </m:sSup>
                    <m:r>
                      <a:rPr lang="de-DE" b="0" i="1" smtClean="0">
                        <a:latin typeface="Cambria Math"/>
                      </a:rPr>
                      <m:t>= </m:t>
                    </m:r>
                    <m:sSup>
                      <m:sSupPr>
                        <m:ctrlPr>
                          <a:rPr lang="de-DE" i="1">
                            <a:latin typeface="Cambria Math" panose="02040503050406030204" pitchFamily="18" charset="0"/>
                          </a:rPr>
                        </m:ctrlPr>
                      </m:sSupPr>
                      <m:e>
                        <m:r>
                          <a:rPr lang="de-DE" i="1">
                            <a:latin typeface="Cambria Math"/>
                          </a:rPr>
                          <m:t>5</m:t>
                        </m:r>
                      </m:e>
                      <m:sup>
                        <m:box>
                          <m:boxPr>
                            <m:ctrlPr>
                              <a:rPr lang="de-DE" i="1">
                                <a:latin typeface="Cambria Math" panose="02040503050406030204" pitchFamily="18" charset="0"/>
                              </a:rPr>
                            </m:ctrlPr>
                          </m:boxPr>
                          <m:e>
                            <m:argPr>
                              <m:argSz m:val="-1"/>
                            </m:argPr>
                            <m:f>
                              <m:fPr>
                                <m:ctrlPr>
                                  <a:rPr lang="de-DE" i="1">
                                    <a:latin typeface="Cambria Math" panose="02040503050406030204" pitchFamily="18" charset="0"/>
                                  </a:rPr>
                                </m:ctrlPr>
                              </m:fPr>
                              <m:num>
                                <m:r>
                                  <a:rPr lang="de-DE" b="0" i="1" smtClean="0">
                                    <a:latin typeface="Cambria Math"/>
                                  </a:rPr>
                                  <m:t>2</m:t>
                                </m:r>
                              </m:num>
                              <m:den>
                                <m:r>
                                  <a:rPr lang="de-DE" b="0" i="1" smtClean="0">
                                    <a:latin typeface="Cambria Math"/>
                                  </a:rPr>
                                  <m:t>3</m:t>
                                </m:r>
                              </m:den>
                            </m:f>
                          </m:e>
                        </m:box>
                      </m:sup>
                    </m:sSup>
                  </m:oMath>
                </a14:m>
                <a:endParaRPr lang="de-DE" dirty="0" smtClean="0">
                  <a:latin typeface="Arial" panose="020B0604020202020204" pitchFamily="34" charset="0"/>
                  <a:cs typeface="Arial" panose="020B0604020202020204" pitchFamily="34" charset="0"/>
                </a:endParaRPr>
              </a:p>
              <a:p>
                <a:pPr defTabSz="266700"/>
                <a:endParaRPr lang="de-DE" dirty="0">
                  <a:latin typeface="Arial" panose="020B0604020202020204" pitchFamily="34" charset="0"/>
                  <a:cs typeface="Arial" panose="020B0604020202020204" pitchFamily="34" charset="0"/>
                </a:endParaRPr>
              </a:p>
              <a:p>
                <a:pPr defTabSz="266700"/>
                <a:endParaRPr lang="de-DE" dirty="0" smtClean="0">
                  <a:latin typeface="Arial" panose="020B0604020202020204" pitchFamily="34" charset="0"/>
                  <a:cs typeface="Arial" panose="020B0604020202020204" pitchFamily="34" charset="0"/>
                </a:endParaRPr>
              </a:p>
              <a:p>
                <a:pPr defTabSz="266700"/>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Dies bringt uns zu folgender sinnvoller Definition:</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Für positive Zahlen a wird vereinbart: </a:t>
                </a:r>
                <a14:m>
                  <m:oMath xmlns:m="http://schemas.openxmlformats.org/officeDocument/2006/math">
                    <m:sSup>
                      <m:sSupPr>
                        <m:ctrlPr>
                          <a:rPr lang="de-DE" i="1">
                            <a:latin typeface="Cambria Math" panose="02040503050406030204" pitchFamily="18" charset="0"/>
                          </a:rPr>
                        </m:ctrlPr>
                      </m:sSupPr>
                      <m:e>
                        <m:r>
                          <a:rPr lang="de-DE" i="1">
                            <a:latin typeface="Cambria Math"/>
                          </a:rPr>
                          <m:t>𝑎</m:t>
                        </m:r>
                      </m:e>
                      <m:sup>
                        <m:box>
                          <m:boxPr>
                            <m:ctrlPr>
                              <a:rPr lang="de-DE" i="1">
                                <a:latin typeface="Cambria Math" panose="02040503050406030204" pitchFamily="18" charset="0"/>
                              </a:rPr>
                            </m:ctrlPr>
                          </m:boxPr>
                          <m:e>
                            <m:argPr>
                              <m:argSz m:val="-1"/>
                            </m:argPr>
                            <m:f>
                              <m:fPr>
                                <m:ctrlPr>
                                  <a:rPr lang="de-DE" i="1">
                                    <a:latin typeface="Cambria Math" panose="02040503050406030204" pitchFamily="18" charset="0"/>
                                  </a:rPr>
                                </m:ctrlPr>
                              </m:fPr>
                              <m:num>
                                <m:r>
                                  <a:rPr lang="de-DE" i="1">
                                    <a:solidFill>
                                      <a:srgbClr val="008000"/>
                                    </a:solidFill>
                                    <a:latin typeface="Cambria Math"/>
                                  </a:rPr>
                                  <m:t>𝑚</m:t>
                                </m:r>
                              </m:num>
                              <m:den>
                                <m:r>
                                  <a:rPr lang="de-DE" i="1">
                                    <a:solidFill>
                                      <a:srgbClr val="0000FF"/>
                                    </a:solidFill>
                                    <a:latin typeface="Cambria Math"/>
                                  </a:rPr>
                                  <m:t>𝑛</m:t>
                                </m:r>
                              </m:den>
                            </m:f>
                          </m:e>
                        </m:box>
                      </m:sup>
                    </m:sSup>
                    <m:r>
                      <a:rPr lang="de-DE" i="1">
                        <a:latin typeface="Cambria Math"/>
                      </a:rPr>
                      <m:t>= </m:t>
                    </m:r>
                    <m:rad>
                      <m:radPr>
                        <m:ctrlPr>
                          <a:rPr lang="de-DE" i="1">
                            <a:latin typeface="Cambria Math" panose="02040503050406030204" pitchFamily="18" charset="0"/>
                          </a:rPr>
                        </m:ctrlPr>
                      </m:radPr>
                      <m:deg>
                        <m:r>
                          <a:rPr lang="de-DE" i="1">
                            <a:solidFill>
                              <a:srgbClr val="0000FF"/>
                            </a:solidFill>
                            <a:latin typeface="Cambria Math"/>
                          </a:rPr>
                          <m:t>𝑛</m:t>
                        </m:r>
                      </m:deg>
                      <m:e>
                        <m:sSup>
                          <m:sSupPr>
                            <m:ctrlPr>
                              <a:rPr lang="de-DE" i="1">
                                <a:latin typeface="Cambria Math" panose="02040503050406030204" pitchFamily="18" charset="0"/>
                              </a:rPr>
                            </m:ctrlPr>
                          </m:sSupPr>
                          <m:e>
                            <m:r>
                              <a:rPr lang="de-DE" i="1">
                                <a:latin typeface="Cambria Math"/>
                              </a:rPr>
                              <m:t>𝑎</m:t>
                            </m:r>
                          </m:e>
                          <m:sup>
                            <m:r>
                              <a:rPr lang="de-DE" i="1">
                                <a:solidFill>
                                  <a:srgbClr val="008000"/>
                                </a:solidFill>
                                <a:latin typeface="Cambria Math"/>
                              </a:rPr>
                              <m:t>𝑚</m:t>
                            </m:r>
                          </m:sup>
                        </m:sSup>
                      </m:e>
                    </m:rad>
                  </m:oMath>
                </a14:m>
                <a:endParaRPr lang="de-DE" dirty="0">
                  <a:latin typeface="Arial" panose="020B0604020202020204" pitchFamily="34" charset="0"/>
                  <a:cs typeface="Arial" panose="020B0604020202020204" pitchFamily="34" charset="0"/>
                </a:endParaRPr>
              </a:p>
              <a:p>
                <a:r>
                  <a:rPr lang="de-DE" dirty="0" err="1">
                    <a:latin typeface="Arial" panose="020B0604020202020204" pitchFamily="34" charset="0"/>
                    <a:cs typeface="Arial" panose="020B0604020202020204" pitchFamily="34" charset="0"/>
                  </a:rPr>
                  <a:t>Dh</a:t>
                </a:r>
                <a:r>
                  <a:rPr lang="de-DE" dirty="0">
                    <a:latin typeface="Arial" panose="020B0604020202020204" pitchFamily="34" charset="0"/>
                    <a:cs typeface="Arial" panose="020B0604020202020204" pitchFamily="34" charset="0"/>
                  </a:rPr>
                  <a:t>: Wird aus einer Potenz </a:t>
                </a:r>
                <a14:m>
                  <m:oMath xmlns:m="http://schemas.openxmlformats.org/officeDocument/2006/math">
                    <m:sSup>
                      <m:sSupPr>
                        <m:ctrlPr>
                          <a:rPr lang="de-DE" i="1">
                            <a:latin typeface="Cambria Math" panose="02040503050406030204" pitchFamily="18" charset="0"/>
                          </a:rPr>
                        </m:ctrlPr>
                      </m:sSupPr>
                      <m:e>
                        <m:r>
                          <a:rPr lang="de-DE" i="1">
                            <a:latin typeface="Cambria Math"/>
                          </a:rPr>
                          <m:t>𝑎</m:t>
                        </m:r>
                      </m:e>
                      <m:sup>
                        <m:r>
                          <a:rPr lang="de-DE" i="1">
                            <a:solidFill>
                              <a:srgbClr val="008000"/>
                            </a:solidFill>
                            <a:latin typeface="Cambria Math"/>
                          </a:rPr>
                          <m:t>𝑚</m:t>
                        </m:r>
                      </m:sup>
                    </m:sSup>
                  </m:oMath>
                </a14:m>
                <a:r>
                  <a:rPr lang="de-DE" dirty="0">
                    <a:latin typeface="Arial" panose="020B0604020202020204" pitchFamily="34" charset="0"/>
                    <a:cs typeface="Arial" panose="020B0604020202020204" pitchFamily="34" charset="0"/>
                  </a:rPr>
                  <a:t> die </a:t>
                </a:r>
                <a:r>
                  <a:rPr lang="de-DE" dirty="0">
                    <a:solidFill>
                      <a:srgbClr val="0000FF"/>
                    </a:solidFill>
                    <a:latin typeface="Arial" panose="020B0604020202020204" pitchFamily="34" charset="0"/>
                    <a:cs typeface="Arial" panose="020B0604020202020204" pitchFamily="34" charset="0"/>
                  </a:rPr>
                  <a:t>n</a:t>
                </a:r>
                <a:r>
                  <a:rPr lang="de-DE" dirty="0">
                    <a:latin typeface="Arial" panose="020B0604020202020204" pitchFamily="34" charset="0"/>
                    <a:cs typeface="Arial" panose="020B0604020202020204" pitchFamily="34" charset="0"/>
                  </a:rPr>
                  <a:t>-</a:t>
                </a:r>
                <a:r>
                  <a:rPr lang="de-DE" dirty="0" err="1">
                    <a:latin typeface="Arial" panose="020B0604020202020204" pitchFamily="34" charset="0"/>
                    <a:cs typeface="Arial" panose="020B0604020202020204" pitchFamily="34" charset="0"/>
                  </a:rPr>
                  <a:t>te</a:t>
                </a:r>
                <a:r>
                  <a:rPr lang="de-DE" dirty="0">
                    <a:latin typeface="Arial" panose="020B0604020202020204" pitchFamily="34" charset="0"/>
                    <a:cs typeface="Arial" panose="020B0604020202020204" pitchFamily="34" charset="0"/>
                  </a:rPr>
                  <a:t> Wurzel gezogen, so wird ihr Exponent </a:t>
                </a:r>
                <a:r>
                  <a:rPr lang="de-DE" dirty="0">
                    <a:solidFill>
                      <a:srgbClr val="008000"/>
                    </a:solidFill>
                    <a:latin typeface="Arial" panose="020B0604020202020204" pitchFamily="34" charset="0"/>
                    <a:cs typeface="Arial" panose="020B0604020202020204" pitchFamily="34" charset="0"/>
                  </a:rPr>
                  <a:t>m</a:t>
                </a:r>
                <a:r>
                  <a:rPr lang="de-DE" dirty="0">
                    <a:latin typeface="Arial" panose="020B0604020202020204" pitchFamily="34" charset="0"/>
                    <a:cs typeface="Arial" panose="020B0604020202020204" pitchFamily="34" charset="0"/>
                  </a:rPr>
                  <a:t> durch </a:t>
                </a:r>
                <a:r>
                  <a:rPr lang="de-DE" dirty="0">
                    <a:solidFill>
                      <a:srgbClr val="0000FF"/>
                    </a:solidFill>
                    <a:latin typeface="Arial" panose="020B0604020202020204" pitchFamily="34" charset="0"/>
                    <a:cs typeface="Arial" panose="020B0604020202020204" pitchFamily="34" charset="0"/>
                  </a:rPr>
                  <a:t>n</a:t>
                </a:r>
                <a:r>
                  <a:rPr lang="de-DE" dirty="0">
                    <a:latin typeface="Arial" panose="020B0604020202020204" pitchFamily="34" charset="0"/>
                    <a:cs typeface="Arial" panose="020B0604020202020204" pitchFamily="34" charset="0"/>
                  </a:rPr>
                  <a:t> dividiert.</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Somit ist </a:t>
                </a:r>
                <a14:m>
                  <m:oMath xmlns:m="http://schemas.openxmlformats.org/officeDocument/2006/math">
                    <m:rad>
                      <m:radPr>
                        <m:ctrlPr>
                          <a:rPr lang="de-DE" i="1">
                            <a:latin typeface="Cambria Math" panose="02040503050406030204" pitchFamily="18" charset="0"/>
                          </a:rPr>
                        </m:ctrlPr>
                      </m:radPr>
                      <m:deg>
                        <m:r>
                          <m:rPr>
                            <m:brk m:alnAt="7"/>
                          </m:rPr>
                          <a:rPr lang="de-DE" i="1">
                            <a:latin typeface="Cambria Math"/>
                          </a:rPr>
                          <m:t>𝑛</m:t>
                        </m:r>
                      </m:deg>
                      <m:e>
                        <m:r>
                          <a:rPr lang="de-DE" i="1">
                            <a:latin typeface="Cambria Math"/>
                          </a:rPr>
                          <m:t>𝑎</m:t>
                        </m:r>
                      </m:e>
                    </m:rad>
                    <m:r>
                      <a:rPr lang="de-DE" i="1">
                        <a:latin typeface="Cambria Math"/>
                      </a:rPr>
                      <m:t>=</m:t>
                    </m:r>
                    <m:sSup>
                      <m:sSupPr>
                        <m:ctrlPr>
                          <a:rPr lang="de-DE" i="1">
                            <a:latin typeface="Cambria Math" panose="02040503050406030204" pitchFamily="18" charset="0"/>
                          </a:rPr>
                        </m:ctrlPr>
                      </m:sSupPr>
                      <m:e>
                        <m:r>
                          <a:rPr lang="de-DE" i="1">
                            <a:latin typeface="Cambria Math"/>
                          </a:rPr>
                          <m:t>𝑎</m:t>
                        </m:r>
                      </m:e>
                      <m:sup>
                        <m:box>
                          <m:boxPr>
                            <m:ctrlPr>
                              <a:rPr lang="de-DE" i="1">
                                <a:latin typeface="Cambria Math" panose="02040503050406030204" pitchFamily="18" charset="0"/>
                              </a:rPr>
                            </m:ctrlPr>
                          </m:boxPr>
                          <m:e>
                            <m:argPr>
                              <m:argSz m:val="-1"/>
                            </m:argPr>
                            <m:f>
                              <m:fPr>
                                <m:ctrlPr>
                                  <a:rPr lang="de-DE" i="1">
                                    <a:latin typeface="Cambria Math" panose="02040503050406030204" pitchFamily="18" charset="0"/>
                                  </a:rPr>
                                </m:ctrlPr>
                              </m:fPr>
                              <m:num>
                                <m:r>
                                  <a:rPr lang="de-DE" i="1">
                                    <a:latin typeface="Cambria Math"/>
                                  </a:rPr>
                                  <m:t>1</m:t>
                                </m:r>
                              </m:num>
                              <m:den>
                                <m:r>
                                  <a:rPr lang="de-DE" i="1">
                                    <a:latin typeface="Cambria Math"/>
                                  </a:rPr>
                                  <m:t>𝑛</m:t>
                                </m:r>
                              </m:den>
                            </m:f>
                          </m:e>
                        </m:box>
                      </m:sup>
                    </m:sSup>
                  </m:oMath>
                </a14:m>
                <a:endParaRPr lang="de-DE" dirty="0">
                  <a:latin typeface="Arial" panose="020B0604020202020204" pitchFamily="34" charset="0"/>
                  <a:cs typeface="Arial" panose="020B0604020202020204" pitchFamily="34" charset="0"/>
                </a:endParaRPr>
              </a:p>
              <a:p>
                <a:pPr defTabSz="266700"/>
                <a:endParaRPr lang="de-DE"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xfrm>
                <a:off x="342900" y="632520"/>
                <a:ext cx="6172200" cy="9000999"/>
              </a:xfrm>
              <a:blipFill rotWithShape="0">
                <a:blip r:embed="rId4"/>
                <a:stretch>
                  <a:fillRect/>
                </a:stretch>
              </a:blipFill>
            </p:spPr>
            <p:txBody>
              <a:bodyPr/>
              <a:lstStyle/>
              <a:p>
                <a:r>
                  <a:rPr lang="de-DE">
                    <a:noFill/>
                  </a:rPr>
                  <a:t> </a:t>
                </a:r>
              </a:p>
            </p:txBody>
          </p:sp>
        </mc:Fallback>
      </mc:AlternateContent>
      <p:grpSp>
        <p:nvGrpSpPr>
          <p:cNvPr id="18" name="Gruppieren 17"/>
          <p:cNvGrpSpPr/>
          <p:nvPr/>
        </p:nvGrpSpPr>
        <p:grpSpPr>
          <a:xfrm>
            <a:off x="1187980" y="1188000"/>
            <a:ext cx="1260040" cy="320179"/>
            <a:chOff x="1187980" y="1576820"/>
            <a:chExt cx="1260040" cy="320179"/>
          </a:xfrm>
        </p:grpSpPr>
        <p:grpSp>
          <p:nvGrpSpPr>
            <p:cNvPr id="17" name="Gruppieren 16"/>
            <p:cNvGrpSpPr/>
            <p:nvPr/>
          </p:nvGrpSpPr>
          <p:grpSpPr>
            <a:xfrm>
              <a:off x="1187980" y="1576820"/>
              <a:ext cx="1260040" cy="72610"/>
              <a:chOff x="1187980" y="1576820"/>
              <a:chExt cx="1260040" cy="72610"/>
            </a:xfrm>
          </p:grpSpPr>
          <p:sp>
            <p:nvSpPr>
              <p:cNvPr id="4" name="Geschweifte Klammer rechts 3"/>
              <p:cNvSpPr/>
              <p:nvPr/>
            </p:nvSpPr>
            <p:spPr>
              <a:xfrm rot="5400000">
                <a:off x="1332000" y="1433410"/>
                <a:ext cx="72000" cy="360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7" name="Geschweifte Klammer rechts 6"/>
              <p:cNvSpPr/>
              <p:nvPr/>
            </p:nvSpPr>
            <p:spPr>
              <a:xfrm rot="5400000">
                <a:off x="2232000" y="1432800"/>
                <a:ext cx="72000" cy="360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8" name="Geschweifte Klammer rechts 7"/>
              <p:cNvSpPr/>
              <p:nvPr/>
            </p:nvSpPr>
            <p:spPr>
              <a:xfrm rot="5400000">
                <a:off x="1764000" y="1432800"/>
                <a:ext cx="72000" cy="360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16" name="Gruppieren 15"/>
            <p:cNvGrpSpPr/>
            <p:nvPr/>
          </p:nvGrpSpPr>
          <p:grpSpPr>
            <a:xfrm>
              <a:off x="1219084" y="1619899"/>
              <a:ext cx="1213384" cy="277100"/>
              <a:chOff x="1219084" y="1619899"/>
              <a:chExt cx="1213384" cy="277100"/>
            </a:xfrm>
          </p:grpSpPr>
          <p:sp>
            <p:nvSpPr>
              <p:cNvPr id="9" name="Textfeld 8"/>
              <p:cNvSpPr txBox="1"/>
              <p:nvPr/>
            </p:nvSpPr>
            <p:spPr>
              <a:xfrm>
                <a:off x="1219084" y="1620000"/>
                <a:ext cx="328936" cy="276999"/>
              </a:xfrm>
              <a:prstGeom prst="rect">
                <a:avLst/>
              </a:prstGeom>
              <a:noFill/>
            </p:spPr>
            <p:txBody>
              <a:bodyPr wrap="none" rtlCol="0">
                <a:spAutoFit/>
              </a:bodyPr>
              <a:lstStyle/>
              <a:p>
                <a:r>
                  <a:rPr lang="de-DE" sz="1200" dirty="0" smtClean="0"/>
                  <a:t>=x</a:t>
                </a:r>
                <a:endParaRPr lang="de-DE" sz="1200" dirty="0"/>
              </a:p>
            </p:txBody>
          </p:sp>
          <p:sp>
            <p:nvSpPr>
              <p:cNvPr id="10" name="Textfeld 9"/>
              <p:cNvSpPr txBox="1"/>
              <p:nvPr/>
            </p:nvSpPr>
            <p:spPr>
              <a:xfrm>
                <a:off x="1635532" y="1619899"/>
                <a:ext cx="328936" cy="276999"/>
              </a:xfrm>
              <a:prstGeom prst="rect">
                <a:avLst/>
              </a:prstGeom>
              <a:noFill/>
            </p:spPr>
            <p:txBody>
              <a:bodyPr wrap="none" rtlCol="0">
                <a:spAutoFit/>
              </a:bodyPr>
              <a:lstStyle/>
              <a:p>
                <a:r>
                  <a:rPr lang="de-DE" sz="1200" dirty="0" smtClean="0"/>
                  <a:t>=x</a:t>
                </a:r>
                <a:endParaRPr lang="de-DE" sz="1200" dirty="0"/>
              </a:p>
            </p:txBody>
          </p:sp>
          <p:sp>
            <p:nvSpPr>
              <p:cNvPr id="11" name="Textfeld 10"/>
              <p:cNvSpPr txBox="1"/>
              <p:nvPr/>
            </p:nvSpPr>
            <p:spPr>
              <a:xfrm>
                <a:off x="2103532" y="1620000"/>
                <a:ext cx="328936" cy="276999"/>
              </a:xfrm>
              <a:prstGeom prst="rect">
                <a:avLst/>
              </a:prstGeom>
              <a:noFill/>
            </p:spPr>
            <p:txBody>
              <a:bodyPr wrap="none" rtlCol="0">
                <a:spAutoFit/>
              </a:bodyPr>
              <a:lstStyle/>
              <a:p>
                <a:r>
                  <a:rPr lang="de-DE" sz="1200" dirty="0" smtClean="0"/>
                  <a:t>=x</a:t>
                </a:r>
                <a:endParaRPr lang="de-DE" sz="1200" dirty="0"/>
              </a:p>
            </p:txBody>
          </p:sp>
        </p:grpSp>
      </p:grpSp>
      <p:grpSp>
        <p:nvGrpSpPr>
          <p:cNvPr id="15" name="Gruppieren 14"/>
          <p:cNvGrpSpPr/>
          <p:nvPr/>
        </p:nvGrpSpPr>
        <p:grpSpPr>
          <a:xfrm>
            <a:off x="1203532" y="2556000"/>
            <a:ext cx="1352488" cy="72000"/>
            <a:chOff x="1203532" y="2340020"/>
            <a:chExt cx="1352488" cy="72000"/>
          </a:xfrm>
        </p:grpSpPr>
        <p:sp>
          <p:nvSpPr>
            <p:cNvPr id="12" name="Geschweifte Klammer rechts 11"/>
            <p:cNvSpPr/>
            <p:nvPr/>
          </p:nvSpPr>
          <p:spPr>
            <a:xfrm rot="5400000">
              <a:off x="1347552" y="2196000"/>
              <a:ext cx="72000" cy="360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Geschweifte Klammer rechts 12"/>
            <p:cNvSpPr/>
            <p:nvPr/>
          </p:nvSpPr>
          <p:spPr>
            <a:xfrm rot="5400000">
              <a:off x="1836000" y="2196000"/>
              <a:ext cx="72000" cy="360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4" name="Geschweifte Klammer rechts 13"/>
            <p:cNvSpPr/>
            <p:nvPr/>
          </p:nvSpPr>
          <p:spPr>
            <a:xfrm rot="5400000">
              <a:off x="2340000" y="2196000"/>
              <a:ext cx="72000" cy="360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1" name="Gruppieren 20"/>
          <p:cNvGrpSpPr/>
          <p:nvPr/>
        </p:nvGrpSpPr>
        <p:grpSpPr>
          <a:xfrm>
            <a:off x="692696" y="335004"/>
            <a:ext cx="684000" cy="331000"/>
            <a:chOff x="692696" y="335004"/>
            <a:chExt cx="684000" cy="331000"/>
          </a:xfrm>
        </p:grpSpPr>
        <p:sp>
          <p:nvSpPr>
            <p:cNvPr id="19" name="Runde Klammer rechts 18"/>
            <p:cNvSpPr/>
            <p:nvPr/>
          </p:nvSpPr>
          <p:spPr>
            <a:xfrm rot="16200000">
              <a:off x="980696" y="270004"/>
              <a:ext cx="108000" cy="684000"/>
            </a:xfrm>
            <a:prstGeom prst="rightBracket">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0" name="Textfeld 19"/>
            <p:cNvSpPr txBox="1"/>
            <p:nvPr/>
          </p:nvSpPr>
          <p:spPr>
            <a:xfrm>
              <a:off x="867883" y="335004"/>
              <a:ext cx="304892" cy="276999"/>
            </a:xfrm>
            <a:prstGeom prst="rect">
              <a:avLst/>
            </a:prstGeom>
            <a:noFill/>
          </p:spPr>
          <p:txBody>
            <a:bodyPr wrap="none" rtlCol="0">
              <a:spAutoFit/>
            </a:bodyPr>
            <a:lstStyle/>
            <a:p>
              <a:r>
                <a:rPr lang="de-DE" sz="1200" dirty="0" smtClean="0">
                  <a:solidFill>
                    <a:srgbClr val="0000FF"/>
                  </a:solidFill>
                </a:rPr>
                <a:t>:3</a:t>
              </a:r>
              <a:endParaRPr lang="de-DE" sz="1200" dirty="0">
                <a:solidFill>
                  <a:srgbClr val="0000FF"/>
                </a:solidFill>
              </a:endParaRPr>
            </a:p>
          </p:txBody>
        </p:sp>
      </p:grpSp>
      <p:grpSp>
        <p:nvGrpSpPr>
          <p:cNvPr id="22" name="Gruppieren 21"/>
          <p:cNvGrpSpPr/>
          <p:nvPr/>
        </p:nvGrpSpPr>
        <p:grpSpPr>
          <a:xfrm>
            <a:off x="699552" y="1692000"/>
            <a:ext cx="684000" cy="331000"/>
            <a:chOff x="692696" y="335004"/>
            <a:chExt cx="684000" cy="331000"/>
          </a:xfrm>
        </p:grpSpPr>
        <p:sp>
          <p:nvSpPr>
            <p:cNvPr id="23" name="Runde Klammer rechts 22"/>
            <p:cNvSpPr/>
            <p:nvPr/>
          </p:nvSpPr>
          <p:spPr>
            <a:xfrm rot="16200000">
              <a:off x="980696" y="270004"/>
              <a:ext cx="108000" cy="684000"/>
            </a:xfrm>
            <a:prstGeom prst="rightBracket">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Textfeld 23"/>
            <p:cNvSpPr txBox="1"/>
            <p:nvPr/>
          </p:nvSpPr>
          <p:spPr>
            <a:xfrm>
              <a:off x="867883" y="335004"/>
              <a:ext cx="304892" cy="276999"/>
            </a:xfrm>
            <a:prstGeom prst="rect">
              <a:avLst/>
            </a:prstGeom>
            <a:noFill/>
          </p:spPr>
          <p:txBody>
            <a:bodyPr wrap="none" rtlCol="0">
              <a:spAutoFit/>
            </a:bodyPr>
            <a:lstStyle/>
            <a:p>
              <a:r>
                <a:rPr lang="de-DE" sz="1200" dirty="0" smtClean="0">
                  <a:solidFill>
                    <a:srgbClr val="0000FF"/>
                  </a:solidFill>
                </a:rPr>
                <a:t>:3</a:t>
              </a:r>
              <a:endParaRPr lang="de-DE" sz="1200" dirty="0">
                <a:solidFill>
                  <a:srgbClr val="0000FF"/>
                </a:solidFill>
              </a:endParaRPr>
            </a:p>
          </p:txBody>
        </p:sp>
      </p:grpSp>
      <p:grpSp>
        <p:nvGrpSpPr>
          <p:cNvPr id="25" name="Gruppieren 24"/>
          <p:cNvGrpSpPr/>
          <p:nvPr/>
        </p:nvGrpSpPr>
        <p:grpSpPr>
          <a:xfrm>
            <a:off x="699552" y="3008784"/>
            <a:ext cx="684000" cy="331000"/>
            <a:chOff x="692696" y="335004"/>
            <a:chExt cx="684000" cy="331000"/>
          </a:xfrm>
        </p:grpSpPr>
        <p:sp>
          <p:nvSpPr>
            <p:cNvPr id="26" name="Runde Klammer rechts 25"/>
            <p:cNvSpPr/>
            <p:nvPr/>
          </p:nvSpPr>
          <p:spPr>
            <a:xfrm rot="16200000">
              <a:off x="980696" y="270004"/>
              <a:ext cx="108000" cy="684000"/>
            </a:xfrm>
            <a:prstGeom prst="rightBracket">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7" name="Textfeld 26"/>
            <p:cNvSpPr txBox="1"/>
            <p:nvPr/>
          </p:nvSpPr>
          <p:spPr>
            <a:xfrm>
              <a:off x="867883" y="335004"/>
              <a:ext cx="304892" cy="276999"/>
            </a:xfrm>
            <a:prstGeom prst="rect">
              <a:avLst/>
            </a:prstGeom>
            <a:noFill/>
          </p:spPr>
          <p:txBody>
            <a:bodyPr wrap="none" rtlCol="0">
              <a:spAutoFit/>
            </a:bodyPr>
            <a:lstStyle/>
            <a:p>
              <a:r>
                <a:rPr lang="de-DE" sz="1200" dirty="0" smtClean="0">
                  <a:solidFill>
                    <a:srgbClr val="0000FF"/>
                  </a:solidFill>
                </a:rPr>
                <a:t>:4</a:t>
              </a:r>
              <a:endParaRPr lang="de-DE" sz="1200" dirty="0">
                <a:solidFill>
                  <a:srgbClr val="0000FF"/>
                </a:solidFill>
              </a:endParaRPr>
            </a:p>
          </p:txBody>
        </p:sp>
      </p:grpSp>
      <p:graphicFrame>
        <p:nvGraphicFramePr>
          <p:cNvPr id="28" name="Objekt 27"/>
          <p:cNvGraphicFramePr>
            <a:graphicFrameLocks noChangeAspect="1"/>
          </p:cNvGraphicFramePr>
          <p:nvPr>
            <p:extLst>
              <p:ext uri="{D42A27DB-BD31-4B8C-83A1-F6EECF244321}">
                <p14:modId xmlns:p14="http://schemas.microsoft.com/office/powerpoint/2010/main" val="2585119070"/>
              </p:ext>
            </p:extLst>
          </p:nvPr>
        </p:nvGraphicFramePr>
        <p:xfrm>
          <a:off x="3371850" y="4845050"/>
          <a:ext cx="114300" cy="215900"/>
        </p:xfrm>
        <a:graphic>
          <a:graphicData uri="http://schemas.openxmlformats.org/presentationml/2006/ole">
            <mc:AlternateContent xmlns:mc="http://schemas.openxmlformats.org/markup-compatibility/2006">
              <mc:Choice xmlns:v="urn:schemas-microsoft-com:vml" Requires="v">
                <p:oleObj spid="_x0000_s1041" name="Formel" r:id="rId5" imgW="114120" imgH="215640" progId="Equation.3">
                  <p:embed/>
                </p:oleObj>
              </mc:Choice>
              <mc:Fallback>
                <p:oleObj name="Formel" r:id="rId5" imgW="114120" imgH="215640" progId="Equation.3">
                  <p:embed/>
                  <p:pic>
                    <p:nvPicPr>
                      <p:cNvPr id="0" name=""/>
                      <p:cNvPicPr/>
                      <p:nvPr/>
                    </p:nvPicPr>
                    <p:blipFill>
                      <a:blip r:embed="rId6"/>
                      <a:stretch>
                        <a:fillRect/>
                      </a:stretch>
                    </p:blipFill>
                    <p:spPr>
                      <a:xfrm>
                        <a:off x="3371850" y="4845050"/>
                        <a:ext cx="114300" cy="215900"/>
                      </a:xfrm>
                      <a:prstGeom prst="rect">
                        <a:avLst/>
                      </a:prstGeom>
                    </p:spPr>
                  </p:pic>
                </p:oleObj>
              </mc:Fallback>
            </mc:AlternateContent>
          </a:graphicData>
        </a:graphic>
      </p:graphicFrame>
      <p:grpSp>
        <p:nvGrpSpPr>
          <p:cNvPr id="29" name="Gruppieren 28"/>
          <p:cNvGrpSpPr/>
          <p:nvPr/>
        </p:nvGrpSpPr>
        <p:grpSpPr>
          <a:xfrm>
            <a:off x="663962" y="5118524"/>
            <a:ext cx="684000" cy="331000"/>
            <a:chOff x="692696" y="335004"/>
            <a:chExt cx="684000" cy="331000"/>
          </a:xfrm>
        </p:grpSpPr>
        <p:sp>
          <p:nvSpPr>
            <p:cNvPr id="30" name="Runde Klammer rechts 29"/>
            <p:cNvSpPr/>
            <p:nvPr/>
          </p:nvSpPr>
          <p:spPr>
            <a:xfrm rot="16200000">
              <a:off x="980696" y="270004"/>
              <a:ext cx="108000" cy="684000"/>
            </a:xfrm>
            <a:prstGeom prst="rightBracket">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1" name="Textfeld 30"/>
            <p:cNvSpPr txBox="1"/>
            <p:nvPr/>
          </p:nvSpPr>
          <p:spPr>
            <a:xfrm>
              <a:off x="867883" y="335004"/>
              <a:ext cx="304892" cy="276999"/>
            </a:xfrm>
            <a:prstGeom prst="rect">
              <a:avLst/>
            </a:prstGeom>
            <a:noFill/>
          </p:spPr>
          <p:txBody>
            <a:bodyPr wrap="none" rtlCol="0">
              <a:spAutoFit/>
            </a:bodyPr>
            <a:lstStyle/>
            <a:p>
              <a:r>
                <a:rPr lang="de-DE" sz="1200" dirty="0" smtClean="0">
                  <a:solidFill>
                    <a:srgbClr val="0000FF"/>
                  </a:solidFill>
                </a:rPr>
                <a:t>:4</a:t>
              </a:r>
              <a:endParaRPr lang="de-DE" sz="1200" dirty="0">
                <a:solidFill>
                  <a:srgbClr val="0000FF"/>
                </a:solidFill>
              </a:endParaRPr>
            </a:p>
          </p:txBody>
        </p:sp>
      </p:grpSp>
      <p:sp>
        <p:nvSpPr>
          <p:cNvPr id="32" name="Rechteck 31"/>
          <p:cNvSpPr/>
          <p:nvPr/>
        </p:nvSpPr>
        <p:spPr>
          <a:xfrm>
            <a:off x="350874" y="6785473"/>
            <a:ext cx="6120680" cy="7991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83648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A4-Papier (210x297 mm)</PresentationFormat>
  <Paragraphs>176</Paragraphs>
  <Slides>3</Slides>
  <Notes>3</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3</vt:i4>
      </vt:variant>
    </vt:vector>
  </HeadingPairs>
  <TitlesOfParts>
    <vt:vector size="11" baseType="lpstr">
      <vt:lpstr>Arial</vt:lpstr>
      <vt:lpstr>Calibri</vt:lpstr>
      <vt:lpstr>Calibri (Textkörper)</vt:lpstr>
      <vt:lpstr>Cambria</vt:lpstr>
      <vt:lpstr>Cambria Math</vt:lpstr>
      <vt:lpstr>Times New Roman</vt:lpstr>
      <vt:lpstr>Larissa</vt:lpstr>
      <vt:lpstr>Formel</vt:lpstr>
      <vt:lpstr>PowerPoint-Präsentation</vt:lpstr>
      <vt:lpstr>n-te Wurzel</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Annalena</dc:creator>
  <cp:lastModifiedBy>Carolin</cp:lastModifiedBy>
  <cp:revision>73</cp:revision>
  <cp:lastPrinted>2014-05-19T21:17:38Z</cp:lastPrinted>
  <dcterms:created xsi:type="dcterms:W3CDTF">2014-05-15T12:56:36Z</dcterms:created>
  <dcterms:modified xsi:type="dcterms:W3CDTF">2014-09-10T06:44:21Z</dcterms:modified>
</cp:coreProperties>
</file>